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257" r:id="rId3"/>
    <p:sldId id="258" r:id="rId4"/>
    <p:sldId id="259" r:id="rId5"/>
    <p:sldId id="260" r:id="rId6"/>
    <p:sldId id="264" r:id="rId7"/>
    <p:sldId id="284" r:id="rId8"/>
    <p:sldId id="281" r:id="rId9"/>
    <p:sldId id="285" r:id="rId10"/>
    <p:sldId id="274" r:id="rId11"/>
    <p:sldId id="262" r:id="rId12"/>
    <p:sldId id="261" r:id="rId13"/>
    <p:sldId id="287" r:id="rId14"/>
    <p:sldId id="289" r:id="rId15"/>
    <p:sldId id="290" r:id="rId16"/>
    <p:sldId id="291" r:id="rId17"/>
    <p:sldId id="267" r:id="rId18"/>
    <p:sldId id="269" r:id="rId19"/>
    <p:sldId id="283" r:id="rId20"/>
    <p:sldId id="270" r:id="rId21"/>
    <p:sldId id="292" r:id="rId22"/>
    <p:sldId id="275" r:id="rId23"/>
  </p:sldIdLst>
  <p:sldSz cx="12192000" cy="6858000"/>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0000"/>
    <a:srgbClr val="A20000"/>
    <a:srgbClr val="DEEBF7"/>
    <a:srgbClr val="9DC3E6"/>
    <a:srgbClr val="5B9BD5"/>
    <a:srgbClr val="ED7D31"/>
    <a:srgbClr val="FFC000"/>
    <a:srgbClr val="FFABAB"/>
    <a:srgbClr val="C55A11"/>
    <a:srgbClr val="70AD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9631B5-78F2-41C9-869B-9F39066F8104}" styleName="中間スタイル 3 - アクセント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A488322-F2BA-4B5B-9748-0D474271808F}" styleName="中間スタイル 3 - アクセント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4C1A8A3-306A-4EB7-A6B1-4F7E0EB9C5D6}" styleName="中間スタイル 3 - アクセント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46F890A9-2807-4EBB-B81D-B2AA78EC7F39}" styleName="濃色スタイル 2 - アクセント 5/アクセント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0" autoAdjust="0"/>
    <p:restoredTop sz="94660"/>
  </p:normalViewPr>
  <p:slideViewPr>
    <p:cSldViewPr snapToGrid="0">
      <p:cViewPr varScale="1">
        <p:scale>
          <a:sx n="59" d="100"/>
          <a:sy n="59" d="100"/>
        </p:scale>
        <p:origin x="34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60" cy="498056"/>
          </a:xfrm>
          <a:prstGeom prst="rect">
            <a:avLst/>
          </a:prstGeom>
        </p:spPr>
        <p:txBody>
          <a:bodyPr vert="horz" lIns="92108" tIns="46054" rIns="92108" bIns="46054"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0442" y="0"/>
            <a:ext cx="2945660" cy="498056"/>
          </a:xfrm>
          <a:prstGeom prst="rect">
            <a:avLst/>
          </a:prstGeom>
        </p:spPr>
        <p:txBody>
          <a:bodyPr vert="horz" lIns="92108" tIns="46054" rIns="92108" bIns="46054" rtlCol="0"/>
          <a:lstStyle>
            <a:lvl1pPr algn="r">
              <a:defRPr sz="1200"/>
            </a:lvl1pPr>
          </a:lstStyle>
          <a:p>
            <a:fld id="{EADAEA4C-FCC8-4E21-8528-B05AD043E165}" type="datetimeFigureOut">
              <a:rPr kumimoji="1" lang="ja-JP" altLang="en-US" smtClean="0"/>
              <a:t>2020/3/17</a:t>
            </a:fld>
            <a:endParaRPr kumimoji="1" lang="ja-JP" altLang="en-US"/>
          </a:p>
        </p:txBody>
      </p:sp>
      <p:sp>
        <p:nvSpPr>
          <p:cNvPr id="4" name="フッター プレースホルダー 3"/>
          <p:cNvSpPr>
            <a:spLocks noGrp="1"/>
          </p:cNvSpPr>
          <p:nvPr>
            <p:ph type="ftr" sz="quarter" idx="2"/>
          </p:nvPr>
        </p:nvSpPr>
        <p:spPr>
          <a:xfrm>
            <a:off x="0" y="9428584"/>
            <a:ext cx="2945660" cy="498055"/>
          </a:xfrm>
          <a:prstGeom prst="rect">
            <a:avLst/>
          </a:prstGeom>
        </p:spPr>
        <p:txBody>
          <a:bodyPr vert="horz" lIns="92108" tIns="46054" rIns="92108" bIns="46054"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0442" y="9428584"/>
            <a:ext cx="2945660" cy="498055"/>
          </a:xfrm>
          <a:prstGeom prst="rect">
            <a:avLst/>
          </a:prstGeom>
        </p:spPr>
        <p:txBody>
          <a:bodyPr vert="horz" lIns="92108" tIns="46054" rIns="92108" bIns="46054" rtlCol="0" anchor="b"/>
          <a:lstStyle>
            <a:lvl1pPr algn="r">
              <a:defRPr sz="1200"/>
            </a:lvl1pPr>
          </a:lstStyle>
          <a:p>
            <a:fld id="{5F85EEF3-D98E-4678-8F5D-899C18291B13}" type="slidenum">
              <a:rPr kumimoji="1" lang="ja-JP" altLang="en-US" smtClean="0"/>
              <a:t>‹#›</a:t>
            </a:fld>
            <a:endParaRPr kumimoji="1" lang="ja-JP" altLang="en-US"/>
          </a:p>
        </p:txBody>
      </p:sp>
    </p:spTree>
    <p:extLst>
      <p:ext uri="{BB962C8B-B14F-4D97-AF65-F5344CB8AC3E}">
        <p14:creationId xmlns:p14="http://schemas.microsoft.com/office/powerpoint/2010/main" val="2601522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60" cy="498056"/>
          </a:xfrm>
          <a:prstGeom prst="rect">
            <a:avLst/>
          </a:prstGeom>
        </p:spPr>
        <p:txBody>
          <a:bodyPr vert="horz" lIns="92108" tIns="46054" rIns="92108" bIns="4605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2" y="0"/>
            <a:ext cx="2945660" cy="498056"/>
          </a:xfrm>
          <a:prstGeom prst="rect">
            <a:avLst/>
          </a:prstGeom>
        </p:spPr>
        <p:txBody>
          <a:bodyPr vert="horz" lIns="92108" tIns="46054" rIns="92108" bIns="46054" rtlCol="0"/>
          <a:lstStyle>
            <a:lvl1pPr algn="r">
              <a:defRPr sz="1200"/>
            </a:lvl1pPr>
          </a:lstStyle>
          <a:p>
            <a:fld id="{4D6E72CC-DC60-4911-91D9-00896C333CBB}" type="datetimeFigureOut">
              <a:rPr kumimoji="1" lang="ja-JP" altLang="en-US" smtClean="0"/>
              <a:t>2020/3/17</a:t>
            </a:fld>
            <a:endParaRPr kumimoji="1" lang="ja-JP" altLang="en-US"/>
          </a:p>
        </p:txBody>
      </p:sp>
      <p:sp>
        <p:nvSpPr>
          <p:cNvPr id="4" name="スライド イメージ プレースホルダー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2108" tIns="46054" rIns="92108" bIns="46054" rtlCol="0" anchor="ctr"/>
          <a:lstStyle/>
          <a:p>
            <a:endParaRPr lang="ja-JP" altLang="en-US"/>
          </a:p>
        </p:txBody>
      </p:sp>
      <p:sp>
        <p:nvSpPr>
          <p:cNvPr id="5" name="ノート プレースホルダー 4"/>
          <p:cNvSpPr>
            <a:spLocks noGrp="1"/>
          </p:cNvSpPr>
          <p:nvPr>
            <p:ph type="body" sz="quarter" idx="3"/>
          </p:nvPr>
        </p:nvSpPr>
        <p:spPr>
          <a:xfrm>
            <a:off x="679768" y="4777195"/>
            <a:ext cx="5438140" cy="3908614"/>
          </a:xfrm>
          <a:prstGeom prst="rect">
            <a:avLst/>
          </a:prstGeom>
        </p:spPr>
        <p:txBody>
          <a:bodyPr vert="horz" lIns="92108" tIns="46054" rIns="92108" bIns="4605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60" cy="498055"/>
          </a:xfrm>
          <a:prstGeom prst="rect">
            <a:avLst/>
          </a:prstGeom>
        </p:spPr>
        <p:txBody>
          <a:bodyPr vert="horz" lIns="92108" tIns="46054" rIns="92108" bIns="4605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2" y="9428584"/>
            <a:ext cx="2945660" cy="498055"/>
          </a:xfrm>
          <a:prstGeom prst="rect">
            <a:avLst/>
          </a:prstGeom>
        </p:spPr>
        <p:txBody>
          <a:bodyPr vert="horz" lIns="92108" tIns="46054" rIns="92108" bIns="46054" rtlCol="0" anchor="b"/>
          <a:lstStyle>
            <a:lvl1pPr algn="r">
              <a:defRPr sz="1200"/>
            </a:lvl1pPr>
          </a:lstStyle>
          <a:p>
            <a:fld id="{CD9EB131-4D2E-4FD3-9A08-4D2969019547}" type="slidenum">
              <a:rPr kumimoji="1" lang="ja-JP" altLang="en-US" smtClean="0"/>
              <a:t>‹#›</a:t>
            </a:fld>
            <a:endParaRPr kumimoji="1" lang="ja-JP" altLang="en-US"/>
          </a:p>
        </p:txBody>
      </p:sp>
    </p:spTree>
    <p:extLst>
      <p:ext uri="{BB962C8B-B14F-4D97-AF65-F5344CB8AC3E}">
        <p14:creationId xmlns:p14="http://schemas.microsoft.com/office/powerpoint/2010/main" val="258371135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・濱ゼミ</a:t>
            </a:r>
            <a:r>
              <a:rPr kumimoji="1" lang="en-US" altLang="ja-JP" dirty="0"/>
              <a:t>4</a:t>
            </a:r>
            <a:r>
              <a:rPr kumimoji="1" lang="ja-JP" altLang="en-US" dirty="0"/>
              <a:t>年の</a:t>
            </a:r>
            <a:r>
              <a:rPr kumimoji="1" lang="en-US" altLang="ja-JP" dirty="0"/>
              <a:t>――――――</a:t>
            </a:r>
          </a:p>
          <a:p>
            <a:r>
              <a:rPr kumimoji="1" lang="ja-JP" altLang="en-US" dirty="0"/>
              <a:t>・私は、</a:t>
            </a:r>
            <a:r>
              <a:rPr kumimoji="1" lang="en-US" altLang="ja-JP" dirty="0"/>
              <a:t>『</a:t>
            </a:r>
            <a:r>
              <a:rPr kumimoji="1" lang="ja-JP" altLang="en-US" dirty="0"/>
              <a:t>相対的分析から捉える陰キャラ</a:t>
            </a:r>
            <a:r>
              <a:rPr kumimoji="1" lang="en-US" altLang="ja-JP" dirty="0"/>
              <a:t>』</a:t>
            </a:r>
            <a:r>
              <a:rPr kumimoji="1" lang="ja-JP" altLang="en-US" dirty="0"/>
              <a:t>というテーマで卒業研究をしました</a:t>
            </a:r>
          </a:p>
        </p:txBody>
      </p:sp>
      <p:sp>
        <p:nvSpPr>
          <p:cNvPr id="4" name="スライド番号プレースホルダー 3"/>
          <p:cNvSpPr>
            <a:spLocks noGrp="1"/>
          </p:cNvSpPr>
          <p:nvPr>
            <p:ph type="sldNum" sz="quarter" idx="10"/>
          </p:nvPr>
        </p:nvSpPr>
        <p:spPr/>
        <p:txBody>
          <a:bodyPr/>
          <a:lstStyle/>
          <a:p>
            <a:fld id="{CD9EB131-4D2E-4FD3-9A08-4D2969019547}" type="slidenum">
              <a:rPr kumimoji="1" lang="ja-JP" altLang="en-US" smtClean="0"/>
              <a:t>1</a:t>
            </a:fld>
            <a:endParaRPr kumimoji="1" lang="ja-JP" altLang="en-US"/>
          </a:p>
        </p:txBody>
      </p:sp>
    </p:spTree>
    <p:extLst>
      <p:ext uri="{BB962C8B-B14F-4D97-AF65-F5344CB8AC3E}">
        <p14:creationId xmlns:p14="http://schemas.microsoft.com/office/powerpoint/2010/main" val="1028198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・この理由として、私は次のように考えました</a:t>
            </a:r>
            <a:endParaRPr kumimoji="1" lang="en-US" altLang="ja-JP" dirty="0"/>
          </a:p>
          <a:p>
            <a:r>
              <a:rPr kumimoji="1" lang="ja-JP" altLang="en-US" dirty="0"/>
              <a:t>・これまで陰キャは、陽キャによっていわゆるカーストの底辺に位置づけられたり攻撃的な態度をとられたりしてきたんですよ</a:t>
            </a:r>
            <a:endParaRPr kumimoji="1" lang="en-US" altLang="ja-JP" dirty="0"/>
          </a:p>
          <a:p>
            <a:r>
              <a:rPr kumimoji="1" lang="ja-JP" altLang="en-US" dirty="0"/>
              <a:t>⇒この経験や印象から、陰キャの立場としては「自分たちは陽キャから</a:t>
            </a:r>
            <a:r>
              <a:rPr kumimoji="1" lang="en-US" altLang="ja-JP" dirty="0"/>
              <a:t>――――</a:t>
            </a:r>
            <a:r>
              <a:rPr kumimoji="1" lang="ja-JP" altLang="en-US" dirty="0"/>
              <a:t>」という認識を持っており、もしかしたら敵対視している可能性も考えられます</a:t>
            </a:r>
            <a:endParaRPr kumimoji="1" lang="en-US" altLang="ja-JP" dirty="0"/>
          </a:p>
          <a:p>
            <a:r>
              <a:rPr kumimoji="1" lang="ja-JP" altLang="en-US" dirty="0"/>
              <a:t>⇒したがって、（特に調和性において）好印象を持ちづらくなり、陽キャ自認者よりもネガティブなバイアスがかかっているのでは？</a:t>
            </a:r>
            <a:endParaRPr kumimoji="1" lang="en-US" altLang="ja-JP" dirty="0"/>
          </a:p>
        </p:txBody>
      </p:sp>
      <p:sp>
        <p:nvSpPr>
          <p:cNvPr id="4" name="スライド番号プレースホルダー 3"/>
          <p:cNvSpPr>
            <a:spLocks noGrp="1"/>
          </p:cNvSpPr>
          <p:nvPr>
            <p:ph type="sldNum" sz="quarter" idx="10"/>
          </p:nvPr>
        </p:nvSpPr>
        <p:spPr/>
        <p:txBody>
          <a:bodyPr/>
          <a:lstStyle/>
          <a:p>
            <a:fld id="{CD9EB131-4D2E-4FD3-9A08-4D2969019547}" type="slidenum">
              <a:rPr kumimoji="1" lang="ja-JP" altLang="en-US" smtClean="0"/>
              <a:t>10</a:t>
            </a:fld>
            <a:endParaRPr kumimoji="1" lang="ja-JP" altLang="en-US"/>
          </a:p>
        </p:txBody>
      </p:sp>
    </p:spTree>
    <p:extLst>
      <p:ext uri="{BB962C8B-B14F-4D97-AF65-F5344CB8AC3E}">
        <p14:creationId xmlns:p14="http://schemas.microsoft.com/office/powerpoint/2010/main" val="3191073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D9EB131-4D2E-4FD3-9A08-4D2969019547}" type="slidenum">
              <a:rPr kumimoji="1" lang="ja-JP" altLang="en-US" smtClean="0"/>
              <a:t>11</a:t>
            </a:fld>
            <a:endParaRPr kumimoji="1" lang="ja-JP" altLang="en-US"/>
          </a:p>
        </p:txBody>
      </p:sp>
    </p:spTree>
    <p:extLst>
      <p:ext uri="{BB962C8B-B14F-4D97-AF65-F5344CB8AC3E}">
        <p14:creationId xmlns:p14="http://schemas.microsoft.com/office/powerpoint/2010/main" val="4943481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D9EB131-4D2E-4FD3-9A08-4D2969019547}" type="slidenum">
              <a:rPr kumimoji="1" lang="ja-JP" altLang="en-US" smtClean="0"/>
              <a:t>12</a:t>
            </a:fld>
            <a:endParaRPr kumimoji="1" lang="ja-JP" altLang="en-US"/>
          </a:p>
        </p:txBody>
      </p:sp>
    </p:spTree>
    <p:extLst>
      <p:ext uri="{BB962C8B-B14F-4D97-AF65-F5344CB8AC3E}">
        <p14:creationId xmlns:p14="http://schemas.microsoft.com/office/powerpoint/2010/main" val="30264566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・流行、ファッションは両キャラに共通した指標となっている</a:t>
            </a:r>
            <a:endParaRPr kumimoji="1" lang="en-US" altLang="ja-JP" dirty="0"/>
          </a:p>
          <a:p>
            <a:r>
              <a:rPr kumimoji="1" lang="ja-JP" altLang="en-US" dirty="0"/>
              <a:t>・</a:t>
            </a:r>
          </a:p>
        </p:txBody>
      </p:sp>
      <p:sp>
        <p:nvSpPr>
          <p:cNvPr id="4" name="スライド番号プレースホルダー 3"/>
          <p:cNvSpPr>
            <a:spLocks noGrp="1"/>
          </p:cNvSpPr>
          <p:nvPr>
            <p:ph type="sldNum" sz="quarter" idx="10"/>
          </p:nvPr>
        </p:nvSpPr>
        <p:spPr/>
        <p:txBody>
          <a:bodyPr/>
          <a:lstStyle/>
          <a:p>
            <a:fld id="{CD9EB131-4D2E-4FD3-9A08-4D2969019547}" type="slidenum">
              <a:rPr kumimoji="1" lang="ja-JP" altLang="en-US" smtClean="0"/>
              <a:t>13</a:t>
            </a:fld>
            <a:endParaRPr kumimoji="1" lang="ja-JP" altLang="en-US"/>
          </a:p>
        </p:txBody>
      </p:sp>
    </p:spTree>
    <p:extLst>
      <p:ext uri="{BB962C8B-B14F-4D97-AF65-F5344CB8AC3E}">
        <p14:creationId xmlns:p14="http://schemas.microsoft.com/office/powerpoint/2010/main" val="39753840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・一般的陰キャラでは、自認による印象の有意差が</a:t>
            </a:r>
            <a:r>
              <a:rPr kumimoji="1" lang="en-US" altLang="ja-JP" dirty="0"/>
              <a:t>60</a:t>
            </a:r>
            <a:r>
              <a:rPr kumimoji="1" lang="ja-JP" altLang="en-US" dirty="0"/>
              <a:t>項目中</a:t>
            </a:r>
            <a:r>
              <a:rPr kumimoji="1" lang="en-US" altLang="ja-JP" dirty="0"/>
              <a:t>6</a:t>
            </a:r>
            <a:r>
              <a:rPr kumimoji="1" lang="ja-JP" altLang="en-US" dirty="0"/>
              <a:t>項目（外向性・開放性・調和性）で見られた。</a:t>
            </a:r>
          </a:p>
        </p:txBody>
      </p:sp>
      <p:sp>
        <p:nvSpPr>
          <p:cNvPr id="4" name="スライド番号プレースホルダー 3"/>
          <p:cNvSpPr>
            <a:spLocks noGrp="1"/>
          </p:cNvSpPr>
          <p:nvPr>
            <p:ph type="sldNum" sz="quarter" idx="10"/>
          </p:nvPr>
        </p:nvSpPr>
        <p:spPr/>
        <p:txBody>
          <a:bodyPr/>
          <a:lstStyle/>
          <a:p>
            <a:pPr defTabSz="921075">
              <a:defRPr/>
            </a:pPr>
            <a:fld id="{CD9EB131-4D2E-4FD3-9A08-4D2969019547}" type="slidenum">
              <a:rPr lang="ja-JP" altLang="en-US">
                <a:solidFill>
                  <a:prstClr val="black"/>
                </a:solidFill>
                <a:latin typeface="游ゴシック" panose="020F0502020204030204"/>
                <a:ea typeface="游ゴシック" panose="020B0400000000000000" pitchFamily="50" charset="-128"/>
              </a:rPr>
              <a:pPr defTabSz="921075">
                <a:defRPr/>
              </a:pPr>
              <a:t>14</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5004146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・一般的陽キャラでは、自認による印象の有意差が</a:t>
            </a:r>
            <a:r>
              <a:rPr kumimoji="1" lang="en-US" altLang="ja-JP" dirty="0"/>
              <a:t>60</a:t>
            </a:r>
            <a:r>
              <a:rPr kumimoji="1" lang="ja-JP" altLang="en-US" dirty="0"/>
              <a:t>項目中</a:t>
            </a:r>
            <a:r>
              <a:rPr kumimoji="1" lang="en-US" altLang="ja-JP" dirty="0"/>
              <a:t>21</a:t>
            </a:r>
            <a:r>
              <a:rPr kumimoji="1" lang="ja-JP" altLang="en-US" dirty="0"/>
              <a:t>項目（特に調和性）で見られた。</a:t>
            </a:r>
            <a:endParaRPr kumimoji="1" lang="en-US" altLang="ja-JP" dirty="0"/>
          </a:p>
          <a:p>
            <a:r>
              <a:rPr kumimoji="1" lang="ja-JP" altLang="en-US" dirty="0"/>
              <a:t>→自認キャラによって、陽キャラに対するイメージに大きな差がある</a:t>
            </a:r>
          </a:p>
        </p:txBody>
      </p:sp>
      <p:sp>
        <p:nvSpPr>
          <p:cNvPr id="4" name="スライド番号プレースホルダー 3"/>
          <p:cNvSpPr>
            <a:spLocks noGrp="1"/>
          </p:cNvSpPr>
          <p:nvPr>
            <p:ph type="sldNum" sz="quarter" idx="10"/>
          </p:nvPr>
        </p:nvSpPr>
        <p:spPr/>
        <p:txBody>
          <a:bodyPr/>
          <a:lstStyle/>
          <a:p>
            <a:pPr defTabSz="921075">
              <a:defRPr/>
            </a:pPr>
            <a:fld id="{CD9EB131-4D2E-4FD3-9A08-4D2969019547}" type="slidenum">
              <a:rPr lang="ja-JP" altLang="en-US">
                <a:solidFill>
                  <a:prstClr val="black"/>
                </a:solidFill>
                <a:latin typeface="游ゴシック" panose="020F0502020204030204"/>
                <a:ea typeface="游ゴシック" panose="020B0400000000000000" pitchFamily="50" charset="-128"/>
              </a:rPr>
              <a:pPr defTabSz="921075">
                <a:defRPr/>
              </a:pPr>
              <a:t>15</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1249434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陰キャラ・陽キャラのイメージと自認キャラが一致している（仮）</a:t>
            </a:r>
            <a:endParaRPr kumimoji="1" lang="en-US" altLang="ja-JP" dirty="0"/>
          </a:p>
          <a:p>
            <a:r>
              <a:rPr kumimoji="1" lang="ja-JP" altLang="en-US" dirty="0"/>
              <a:t>→陽キャラは陰キャラに比べ物事を楽観的に捉えるから</a:t>
            </a:r>
            <a:endParaRPr kumimoji="1" lang="en-US" altLang="ja-JP" dirty="0"/>
          </a:p>
          <a:p>
            <a:r>
              <a:rPr kumimoji="1" lang="ja-JP" altLang="en-US" dirty="0"/>
              <a:t>→細かいところを気にしない</a:t>
            </a:r>
            <a:endParaRPr kumimoji="1" lang="en-US" altLang="ja-JP" dirty="0"/>
          </a:p>
          <a:p>
            <a:r>
              <a:rPr kumimoji="1" lang="ja-JP" altLang="en-US" dirty="0"/>
              <a:t>→陰キャラ自認者に比べ、自他に対してポジティブな評価をするのでは？</a:t>
            </a:r>
            <a:endParaRPr kumimoji="1" lang="en-US" altLang="ja-JP" dirty="0"/>
          </a:p>
          <a:p>
            <a:endParaRPr kumimoji="1" lang="en-US" altLang="ja-JP" dirty="0"/>
          </a:p>
          <a:p>
            <a:r>
              <a:rPr kumimoji="1" lang="ja-JP" altLang="en-US" dirty="0"/>
              <a:t>・陽キャラが楽観的に物事を見る人柄であるのに対し、陰キャラは物事を深く真面目に考えすぎてしまう</a:t>
            </a:r>
            <a:endParaRPr kumimoji="1" lang="en-US" altLang="ja-JP" dirty="0"/>
          </a:p>
          <a:p>
            <a:r>
              <a:rPr kumimoji="1" lang="ja-JP" altLang="en-US" dirty="0"/>
              <a:t>→自身についてもネガティブに捉えるが、他者に対してはよりシビアな目で見てしまうからでは？（他者に対する劣等感などから）</a:t>
            </a:r>
          </a:p>
        </p:txBody>
      </p:sp>
      <p:sp>
        <p:nvSpPr>
          <p:cNvPr id="4" name="スライド番号プレースホルダー 3"/>
          <p:cNvSpPr>
            <a:spLocks noGrp="1"/>
          </p:cNvSpPr>
          <p:nvPr>
            <p:ph type="sldNum" sz="quarter" idx="10"/>
          </p:nvPr>
        </p:nvSpPr>
        <p:spPr/>
        <p:txBody>
          <a:bodyPr/>
          <a:lstStyle/>
          <a:p>
            <a:fld id="{CD9EB131-4D2E-4FD3-9A08-4D2969019547}" type="slidenum">
              <a:rPr kumimoji="1" lang="ja-JP" altLang="en-US" smtClean="0"/>
              <a:t>16</a:t>
            </a:fld>
            <a:endParaRPr kumimoji="1" lang="ja-JP" altLang="en-US"/>
          </a:p>
        </p:txBody>
      </p:sp>
    </p:spTree>
    <p:extLst>
      <p:ext uri="{BB962C8B-B14F-4D97-AF65-F5344CB8AC3E}">
        <p14:creationId xmlns:p14="http://schemas.microsoft.com/office/powerpoint/2010/main" val="1342892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D9EB131-4D2E-4FD3-9A08-4D2969019547}" type="slidenum">
              <a:rPr kumimoji="1" lang="ja-JP" altLang="en-US" smtClean="0"/>
              <a:t>17</a:t>
            </a:fld>
            <a:endParaRPr kumimoji="1" lang="ja-JP" altLang="en-US"/>
          </a:p>
        </p:txBody>
      </p:sp>
    </p:spTree>
    <p:extLst>
      <p:ext uri="{BB962C8B-B14F-4D97-AF65-F5344CB8AC3E}">
        <p14:creationId xmlns:p14="http://schemas.microsoft.com/office/powerpoint/2010/main" val="83940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・テーマ発表</a:t>
            </a:r>
            <a:endParaRPr kumimoji="1" lang="en-US" altLang="ja-JP" dirty="0"/>
          </a:p>
          <a:p>
            <a:r>
              <a:rPr kumimoji="1" lang="ja-JP" altLang="en-US" dirty="0"/>
              <a:t>→陰キャのイメージについて意見出し</a:t>
            </a:r>
          </a:p>
        </p:txBody>
      </p:sp>
      <p:sp>
        <p:nvSpPr>
          <p:cNvPr id="4" name="スライド番号プレースホルダー 3"/>
          <p:cNvSpPr>
            <a:spLocks noGrp="1"/>
          </p:cNvSpPr>
          <p:nvPr>
            <p:ph type="sldNum" sz="quarter" idx="10"/>
          </p:nvPr>
        </p:nvSpPr>
        <p:spPr/>
        <p:txBody>
          <a:bodyPr/>
          <a:lstStyle/>
          <a:p>
            <a:fld id="{CD9EB131-4D2E-4FD3-9A08-4D2969019547}" type="slidenum">
              <a:rPr kumimoji="1" lang="ja-JP" altLang="en-US" smtClean="0"/>
              <a:t>18</a:t>
            </a:fld>
            <a:endParaRPr kumimoji="1" lang="ja-JP" altLang="en-US"/>
          </a:p>
        </p:txBody>
      </p:sp>
    </p:spTree>
    <p:extLst>
      <p:ext uri="{BB962C8B-B14F-4D97-AF65-F5344CB8AC3E}">
        <p14:creationId xmlns:p14="http://schemas.microsoft.com/office/powerpoint/2010/main" val="5237606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D9EB131-4D2E-4FD3-9A08-4D2969019547}" type="slidenum">
              <a:rPr kumimoji="1" lang="ja-JP" altLang="en-US" smtClean="0"/>
              <a:t>19</a:t>
            </a:fld>
            <a:endParaRPr kumimoji="1" lang="ja-JP" altLang="en-US"/>
          </a:p>
        </p:txBody>
      </p:sp>
    </p:spTree>
    <p:extLst>
      <p:ext uri="{BB962C8B-B14F-4D97-AF65-F5344CB8AC3E}">
        <p14:creationId xmlns:p14="http://schemas.microsoft.com/office/powerpoint/2010/main" val="912939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・発表は、ご覧の流れで進めていきます</a:t>
            </a:r>
            <a:endParaRPr kumimoji="1" lang="en-US" altLang="ja-JP" dirty="0"/>
          </a:p>
          <a:p>
            <a:r>
              <a:rPr kumimoji="1" lang="ja-JP" altLang="en-US" dirty="0"/>
              <a:t>・質問紙調査では、性格的側面に関する部分を調査</a:t>
            </a:r>
            <a:r>
              <a:rPr kumimoji="1" lang="en-US" altLang="ja-JP" dirty="0"/>
              <a:t>Ⅰ</a:t>
            </a:r>
            <a:r>
              <a:rPr kumimoji="1" lang="ja-JP" altLang="en-US" dirty="0" err="1"/>
              <a:t>、</a:t>
            </a:r>
            <a:r>
              <a:rPr kumimoji="1" lang="ja-JP" altLang="en-US" dirty="0"/>
              <a:t>性格以外の側面に関する部分を調査</a:t>
            </a:r>
            <a:r>
              <a:rPr kumimoji="1" lang="en-US" altLang="ja-JP" dirty="0"/>
              <a:t>Ⅱ</a:t>
            </a:r>
            <a:r>
              <a:rPr kumimoji="1" lang="ja-JP" altLang="en-US" dirty="0"/>
              <a:t>としてお話しします</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CD9EB131-4D2E-4FD3-9A08-4D2969019547}" type="slidenum">
              <a:rPr kumimoji="1" lang="ja-JP" altLang="en-US" smtClean="0"/>
              <a:t>2</a:t>
            </a:fld>
            <a:endParaRPr kumimoji="1" lang="ja-JP" altLang="en-US"/>
          </a:p>
        </p:txBody>
      </p:sp>
    </p:spTree>
    <p:extLst>
      <p:ext uri="{BB962C8B-B14F-4D97-AF65-F5344CB8AC3E}">
        <p14:creationId xmlns:p14="http://schemas.microsoft.com/office/powerpoint/2010/main" val="4533528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・テーマに対する意見の違い</a:t>
            </a:r>
          </a:p>
        </p:txBody>
      </p:sp>
      <p:sp>
        <p:nvSpPr>
          <p:cNvPr id="4" name="スライド番号プレースホルダー 3"/>
          <p:cNvSpPr>
            <a:spLocks noGrp="1"/>
          </p:cNvSpPr>
          <p:nvPr>
            <p:ph type="sldNum" sz="quarter" idx="10"/>
          </p:nvPr>
        </p:nvSpPr>
        <p:spPr/>
        <p:txBody>
          <a:bodyPr/>
          <a:lstStyle/>
          <a:p>
            <a:fld id="{CD9EB131-4D2E-4FD3-9A08-4D2969019547}" type="slidenum">
              <a:rPr kumimoji="1" lang="ja-JP" altLang="en-US" smtClean="0"/>
              <a:t>20</a:t>
            </a:fld>
            <a:endParaRPr kumimoji="1" lang="ja-JP" altLang="en-US"/>
          </a:p>
        </p:txBody>
      </p:sp>
    </p:spTree>
    <p:extLst>
      <p:ext uri="{BB962C8B-B14F-4D97-AF65-F5344CB8AC3E}">
        <p14:creationId xmlns:p14="http://schemas.microsoft.com/office/powerpoint/2010/main" val="28913232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陰キャラ・陽キャラのイメージと自認キャラが一致している（仮）</a:t>
            </a:r>
            <a:endParaRPr kumimoji="1" lang="en-US" altLang="ja-JP" dirty="0"/>
          </a:p>
          <a:p>
            <a:r>
              <a:rPr kumimoji="1" lang="ja-JP" altLang="en-US" dirty="0"/>
              <a:t>→陽キャラは陰キャラに比べ物事を楽観的に捉えるから</a:t>
            </a:r>
            <a:endParaRPr kumimoji="1" lang="en-US" altLang="ja-JP" dirty="0"/>
          </a:p>
          <a:p>
            <a:r>
              <a:rPr kumimoji="1" lang="ja-JP" altLang="en-US" dirty="0"/>
              <a:t>→細かいところを気にしない</a:t>
            </a:r>
            <a:endParaRPr kumimoji="1" lang="en-US" altLang="ja-JP" dirty="0"/>
          </a:p>
          <a:p>
            <a:r>
              <a:rPr kumimoji="1" lang="ja-JP" altLang="en-US" dirty="0"/>
              <a:t>→陰キャラ自認者に比べ、自他に対してポジティブな評価をするのでは？</a:t>
            </a:r>
            <a:endParaRPr kumimoji="1" lang="en-US" altLang="ja-JP" dirty="0"/>
          </a:p>
          <a:p>
            <a:endParaRPr kumimoji="1" lang="en-US" altLang="ja-JP" dirty="0"/>
          </a:p>
          <a:p>
            <a:r>
              <a:rPr kumimoji="1" lang="ja-JP" altLang="en-US" dirty="0"/>
              <a:t>・陽キャラが楽観的に物事を見る人柄であるのに対し、陰キャラは物事を深く真面目に考えすぎてしまう</a:t>
            </a:r>
            <a:endParaRPr kumimoji="1" lang="en-US" altLang="ja-JP" dirty="0"/>
          </a:p>
          <a:p>
            <a:r>
              <a:rPr kumimoji="1" lang="ja-JP" altLang="en-US" dirty="0"/>
              <a:t>→自身についてもネガティブに捉えるが、他者に対してはよりシビアな目で見てしまうからでは？（他者に対する劣等感などから）</a:t>
            </a:r>
          </a:p>
        </p:txBody>
      </p:sp>
      <p:sp>
        <p:nvSpPr>
          <p:cNvPr id="4" name="スライド番号プレースホルダー 3"/>
          <p:cNvSpPr>
            <a:spLocks noGrp="1"/>
          </p:cNvSpPr>
          <p:nvPr>
            <p:ph type="sldNum" sz="quarter" idx="10"/>
          </p:nvPr>
        </p:nvSpPr>
        <p:spPr/>
        <p:txBody>
          <a:bodyPr/>
          <a:lstStyle/>
          <a:p>
            <a:fld id="{CD9EB131-4D2E-4FD3-9A08-4D2969019547}" type="slidenum">
              <a:rPr kumimoji="1" lang="ja-JP" altLang="en-US" smtClean="0"/>
              <a:t>21</a:t>
            </a:fld>
            <a:endParaRPr kumimoji="1" lang="ja-JP" altLang="en-US"/>
          </a:p>
        </p:txBody>
      </p:sp>
    </p:spTree>
    <p:extLst>
      <p:ext uri="{BB962C8B-B14F-4D97-AF65-F5344CB8AC3E}">
        <p14:creationId xmlns:p14="http://schemas.microsoft.com/office/powerpoint/2010/main" val="15135478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D9EB131-4D2E-4FD3-9A08-4D2969019547}" type="slidenum">
              <a:rPr kumimoji="1" lang="ja-JP" altLang="en-US" smtClean="0"/>
              <a:t>22</a:t>
            </a:fld>
            <a:endParaRPr kumimoji="1" lang="ja-JP" altLang="en-US"/>
          </a:p>
        </p:txBody>
      </p:sp>
    </p:spTree>
    <p:extLst>
      <p:ext uri="{BB962C8B-B14F-4D97-AF65-F5344CB8AC3E}">
        <p14:creationId xmlns:p14="http://schemas.microsoft.com/office/powerpoint/2010/main" val="1671969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・私には、主な動機が</a:t>
            </a:r>
            <a:r>
              <a:rPr kumimoji="1" lang="en-US" altLang="ja-JP" dirty="0"/>
              <a:t>3</a:t>
            </a:r>
            <a:r>
              <a:rPr kumimoji="1" lang="ja-JP" altLang="en-US" dirty="0"/>
              <a:t>つありました。それは、</a:t>
            </a:r>
            <a:endParaRPr kumimoji="1" lang="en-US" altLang="ja-JP" dirty="0"/>
          </a:p>
          <a:p>
            <a:r>
              <a:rPr kumimoji="1" lang="ja-JP" altLang="en-US" dirty="0"/>
              <a:t>①</a:t>
            </a:r>
            <a:endParaRPr kumimoji="1" lang="en-US" altLang="ja-JP" dirty="0"/>
          </a:p>
          <a:p>
            <a:r>
              <a:rPr kumimoji="1" lang="ja-JP" altLang="en-US" dirty="0"/>
              <a:t>②陰キャと陽キャのイメージが、科学的根拠のある違いがあるものなのか知りたい</a:t>
            </a:r>
            <a:endParaRPr kumimoji="1" lang="en-US" altLang="ja-JP" dirty="0"/>
          </a:p>
          <a:p>
            <a:r>
              <a:rPr kumimoji="1" lang="ja-JP" altLang="en-US" dirty="0"/>
              <a:t>③実際に話して面白い人・いいところがたくさんあるのに</a:t>
            </a:r>
            <a:r>
              <a:rPr kumimoji="1" lang="en-US" altLang="ja-JP" dirty="0"/>
              <a:t>…</a:t>
            </a:r>
          </a:p>
          <a:p>
            <a:endParaRPr kumimoji="1" lang="en-US" altLang="ja-JP" dirty="0"/>
          </a:p>
          <a:p>
            <a:r>
              <a:rPr kumimoji="1" lang="ja-JP" altLang="en-US" dirty="0"/>
              <a:t>の</a:t>
            </a:r>
            <a:r>
              <a:rPr kumimoji="1" lang="en-US" altLang="ja-JP" dirty="0"/>
              <a:t>3</a:t>
            </a:r>
            <a:r>
              <a:rPr kumimoji="1" lang="ja-JP" altLang="en-US" dirty="0"/>
              <a:t>点です。これらの理由から陰キャに焦点を当てた研究をしたくて、</a:t>
            </a:r>
            <a:r>
              <a:rPr kumimoji="1" lang="en-US" altLang="ja-JP" dirty="0"/>
              <a:t>2</a:t>
            </a:r>
            <a:r>
              <a:rPr kumimoji="1" lang="ja-JP" altLang="en-US" dirty="0"/>
              <a:t>種類の</a:t>
            </a:r>
            <a:r>
              <a:rPr kumimoji="1" lang="en-US" altLang="ja-JP" dirty="0"/>
              <a:t>―――――</a:t>
            </a:r>
            <a:r>
              <a:rPr kumimoji="1" lang="ja-JP" altLang="en-US" dirty="0" err="1"/>
              <a:t>。</a:t>
            </a:r>
            <a:endParaRPr kumimoji="1" lang="ja-JP" altLang="en-US" dirty="0"/>
          </a:p>
        </p:txBody>
      </p:sp>
      <p:sp>
        <p:nvSpPr>
          <p:cNvPr id="4" name="スライド番号プレースホルダー 3"/>
          <p:cNvSpPr>
            <a:spLocks noGrp="1"/>
          </p:cNvSpPr>
          <p:nvPr>
            <p:ph type="sldNum" sz="quarter" idx="10"/>
          </p:nvPr>
        </p:nvSpPr>
        <p:spPr/>
        <p:txBody>
          <a:bodyPr/>
          <a:lstStyle/>
          <a:p>
            <a:fld id="{CD9EB131-4D2E-4FD3-9A08-4D2969019547}" type="slidenum">
              <a:rPr kumimoji="1" lang="ja-JP" altLang="en-US" smtClean="0"/>
              <a:t>3</a:t>
            </a:fld>
            <a:endParaRPr kumimoji="1" lang="ja-JP" altLang="en-US"/>
          </a:p>
        </p:txBody>
      </p:sp>
    </p:spTree>
    <p:extLst>
      <p:ext uri="{BB962C8B-B14F-4D97-AF65-F5344CB8AC3E}">
        <p14:creationId xmlns:p14="http://schemas.microsoft.com/office/powerpoint/2010/main" val="3090414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・調査</a:t>
            </a:r>
            <a:r>
              <a:rPr kumimoji="1" lang="en-US" altLang="ja-JP" dirty="0"/>
              <a:t>Ⅰ</a:t>
            </a:r>
            <a:r>
              <a:rPr kumimoji="1" lang="ja-JP" altLang="en-US" dirty="0"/>
              <a:t>では、</a:t>
            </a:r>
            <a:r>
              <a:rPr kumimoji="1" lang="en-US" altLang="ja-JP" dirty="0"/>
              <a:t>――――</a:t>
            </a:r>
            <a:endParaRPr kumimoji="1" lang="ja-JP" altLang="en-US" dirty="0"/>
          </a:p>
        </p:txBody>
      </p:sp>
      <p:sp>
        <p:nvSpPr>
          <p:cNvPr id="4" name="スライド番号プレースホルダー 3"/>
          <p:cNvSpPr>
            <a:spLocks noGrp="1"/>
          </p:cNvSpPr>
          <p:nvPr>
            <p:ph type="sldNum" sz="quarter" idx="10"/>
          </p:nvPr>
        </p:nvSpPr>
        <p:spPr/>
        <p:txBody>
          <a:bodyPr/>
          <a:lstStyle/>
          <a:p>
            <a:fld id="{CD9EB131-4D2E-4FD3-9A08-4D2969019547}" type="slidenum">
              <a:rPr kumimoji="1" lang="ja-JP" altLang="en-US" smtClean="0"/>
              <a:t>4</a:t>
            </a:fld>
            <a:endParaRPr kumimoji="1" lang="ja-JP" altLang="en-US"/>
          </a:p>
        </p:txBody>
      </p:sp>
    </p:spTree>
    <p:extLst>
      <p:ext uri="{BB962C8B-B14F-4D97-AF65-F5344CB8AC3E}">
        <p14:creationId xmlns:p14="http://schemas.microsoft.com/office/powerpoint/2010/main" val="420693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・この調査では</a:t>
            </a:r>
            <a:r>
              <a:rPr kumimoji="1" lang="en-US" altLang="ja-JP" dirty="0"/>
              <a:t>Big</a:t>
            </a:r>
            <a:r>
              <a:rPr kumimoji="1" lang="ja-JP" altLang="en-US" dirty="0"/>
              <a:t> </a:t>
            </a:r>
            <a:r>
              <a:rPr kumimoji="1" lang="en-US" altLang="ja-JP" dirty="0"/>
              <a:t>Five</a:t>
            </a:r>
            <a:r>
              <a:rPr kumimoji="1" lang="ja-JP" altLang="en-US" dirty="0"/>
              <a:t>尺度の短縮版を引用し、各特性について、陰キャのイメージと陽キャのイメージで対応のない</a:t>
            </a:r>
            <a:r>
              <a:rPr kumimoji="1" lang="en-US" altLang="ja-JP" dirty="0"/>
              <a:t>t</a:t>
            </a:r>
            <a:r>
              <a:rPr kumimoji="1" lang="ja-JP" altLang="en-US" dirty="0"/>
              <a:t>検定を実施</a:t>
            </a:r>
            <a:endParaRPr kumimoji="1" lang="en-US" altLang="ja-JP" dirty="0"/>
          </a:p>
          <a:p>
            <a:endParaRPr kumimoji="1" lang="en-US" altLang="ja-JP" dirty="0"/>
          </a:p>
          <a:p>
            <a:r>
              <a:rPr kumimoji="1" lang="ja-JP" altLang="en-US" dirty="0"/>
              <a:t>その結果がこちらです</a:t>
            </a:r>
            <a:endParaRPr kumimoji="1" lang="en-US" altLang="ja-JP" dirty="0"/>
          </a:p>
        </p:txBody>
      </p:sp>
      <p:sp>
        <p:nvSpPr>
          <p:cNvPr id="4" name="スライド番号プレースホルダー 3"/>
          <p:cNvSpPr>
            <a:spLocks noGrp="1"/>
          </p:cNvSpPr>
          <p:nvPr>
            <p:ph type="sldNum" sz="quarter" idx="10"/>
          </p:nvPr>
        </p:nvSpPr>
        <p:spPr/>
        <p:txBody>
          <a:bodyPr/>
          <a:lstStyle/>
          <a:p>
            <a:fld id="{CD9EB131-4D2E-4FD3-9A08-4D2969019547}" type="slidenum">
              <a:rPr kumimoji="1" lang="ja-JP" altLang="en-US" smtClean="0"/>
              <a:t>5</a:t>
            </a:fld>
            <a:endParaRPr kumimoji="1" lang="ja-JP" altLang="en-US"/>
          </a:p>
        </p:txBody>
      </p:sp>
    </p:spTree>
    <p:extLst>
      <p:ext uri="{BB962C8B-B14F-4D97-AF65-F5344CB8AC3E}">
        <p14:creationId xmlns:p14="http://schemas.microsoft.com/office/powerpoint/2010/main" val="675114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・これはだいたいみなさんのイメージ通りかとは思うんですけど、陰キャは</a:t>
            </a:r>
            <a:r>
              <a:rPr kumimoji="1" lang="en-US" altLang="ja-JP" dirty="0"/>
              <a:t>――――</a:t>
            </a:r>
            <a:r>
              <a:rPr kumimoji="1" lang="ja-JP" altLang="en-US" dirty="0" err="1"/>
              <a:t>。</a:t>
            </a:r>
            <a:endParaRPr kumimoji="1" lang="en-US" altLang="ja-JP" dirty="0"/>
          </a:p>
          <a:p>
            <a:r>
              <a:rPr kumimoji="1" lang="ja-JP" altLang="en-US" dirty="0"/>
              <a:t>・一方で、陽キャは</a:t>
            </a:r>
            <a:r>
              <a:rPr kumimoji="1" lang="en-US" altLang="ja-JP" dirty="0"/>
              <a:t>―――――</a:t>
            </a:r>
            <a:endParaRPr kumimoji="1" lang="ja-JP" altLang="en-US" dirty="0"/>
          </a:p>
        </p:txBody>
      </p:sp>
      <p:sp>
        <p:nvSpPr>
          <p:cNvPr id="4" name="スライド番号プレースホルダー 3"/>
          <p:cNvSpPr>
            <a:spLocks noGrp="1"/>
          </p:cNvSpPr>
          <p:nvPr>
            <p:ph type="sldNum" sz="quarter" idx="10"/>
          </p:nvPr>
        </p:nvSpPr>
        <p:spPr/>
        <p:txBody>
          <a:bodyPr/>
          <a:lstStyle/>
          <a:p>
            <a:fld id="{CD9EB131-4D2E-4FD3-9A08-4D2969019547}" type="slidenum">
              <a:rPr kumimoji="1" lang="ja-JP" altLang="en-US" smtClean="0"/>
              <a:t>6</a:t>
            </a:fld>
            <a:endParaRPr kumimoji="1" lang="ja-JP" altLang="en-US"/>
          </a:p>
        </p:txBody>
      </p:sp>
    </p:spTree>
    <p:extLst>
      <p:ext uri="{BB962C8B-B14F-4D97-AF65-F5344CB8AC3E}">
        <p14:creationId xmlns:p14="http://schemas.microsoft.com/office/powerpoint/2010/main" val="557291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・次に、キャラ自認による印象の違いについてです</a:t>
            </a:r>
            <a:endParaRPr kumimoji="1" lang="en-US" altLang="ja-JP" dirty="0"/>
          </a:p>
          <a:p>
            <a:r>
              <a:rPr kumimoji="1" lang="ja-JP" altLang="en-US" dirty="0"/>
              <a:t>・ここでは、</a:t>
            </a:r>
            <a:r>
              <a:rPr kumimoji="1" lang="en-US" altLang="ja-JP" dirty="0"/>
              <a:t>―――――</a:t>
            </a:r>
            <a:r>
              <a:rPr kumimoji="1" lang="ja-JP" altLang="en-US" dirty="0"/>
              <a:t>検証しました</a:t>
            </a:r>
            <a:endParaRPr kumimoji="1" lang="en-US" altLang="ja-JP" dirty="0"/>
          </a:p>
          <a:p>
            <a:endParaRPr kumimoji="1" lang="en-US" altLang="ja-JP" dirty="0"/>
          </a:p>
          <a:p>
            <a:r>
              <a:rPr kumimoji="1" lang="ja-JP" altLang="en-US" dirty="0"/>
              <a:t>その結果、</a:t>
            </a:r>
          </a:p>
        </p:txBody>
      </p:sp>
      <p:sp>
        <p:nvSpPr>
          <p:cNvPr id="4" name="スライド番号プレースホルダー 3"/>
          <p:cNvSpPr>
            <a:spLocks noGrp="1"/>
          </p:cNvSpPr>
          <p:nvPr>
            <p:ph type="sldNum" sz="quarter" idx="10"/>
          </p:nvPr>
        </p:nvSpPr>
        <p:spPr/>
        <p:txBody>
          <a:bodyPr/>
          <a:lstStyle/>
          <a:p>
            <a:fld id="{CD9EB131-4D2E-4FD3-9A08-4D2969019547}" type="slidenum">
              <a:rPr kumimoji="1" lang="ja-JP" altLang="en-US" smtClean="0"/>
              <a:t>7</a:t>
            </a:fld>
            <a:endParaRPr kumimoji="1" lang="ja-JP" altLang="en-US"/>
          </a:p>
        </p:txBody>
      </p:sp>
    </p:spTree>
    <p:extLst>
      <p:ext uri="{BB962C8B-B14F-4D97-AF65-F5344CB8AC3E}">
        <p14:creationId xmlns:p14="http://schemas.microsoft.com/office/powerpoint/2010/main" val="3769180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・陰キャに対するイメージでは、自分のことを陽キャと思っている人と自分のことを陰キャって思っている人で</a:t>
            </a:r>
            <a:r>
              <a:rPr kumimoji="1" lang="en-US" altLang="ja-JP" dirty="0"/>
              <a:t>60</a:t>
            </a:r>
            <a:r>
              <a:rPr kumimoji="1" lang="ja-JP" altLang="en-US" dirty="0"/>
              <a:t>項目中</a:t>
            </a:r>
            <a:r>
              <a:rPr kumimoji="1" lang="en-US" altLang="ja-JP" dirty="0"/>
              <a:t>2</a:t>
            </a:r>
            <a:r>
              <a:rPr kumimoji="1" lang="ja-JP" altLang="en-US" dirty="0"/>
              <a:t>項目に有意差が見られ、</a:t>
            </a:r>
            <a:endParaRPr kumimoji="1" lang="en-US" altLang="ja-JP" dirty="0"/>
          </a:p>
          <a:p>
            <a:r>
              <a:rPr kumimoji="1" lang="ja-JP" altLang="en-US" dirty="0"/>
              <a:t>・どちらも、陽キャの方が高く評価していました</a:t>
            </a:r>
            <a:endParaRPr kumimoji="1" lang="en-US" altLang="ja-JP" dirty="0"/>
          </a:p>
          <a:p>
            <a:r>
              <a:rPr kumimoji="1" lang="ja-JP" altLang="en-US" dirty="0"/>
              <a:t>→つまりこれは、「俺陰キャ」って思ってる人より「俺陽キャ」って思ってる人の方が、陰キャのことを「臨機応変でとげがない」とポジティブに思っている傾向があるということです</a:t>
            </a:r>
            <a:endParaRPr kumimoji="1" lang="en-US" altLang="ja-JP" dirty="0"/>
          </a:p>
          <a:p>
            <a:endParaRPr kumimoji="1" lang="en-US" altLang="ja-JP" dirty="0"/>
          </a:p>
          <a:p>
            <a:r>
              <a:rPr kumimoji="1" lang="ja-JP" altLang="en-US" dirty="0"/>
              <a:t>じゃあ同様に陽キャに対してはどうなのかというと、</a:t>
            </a:r>
            <a:endParaRPr kumimoji="1" lang="en-US" altLang="ja-JP" dirty="0"/>
          </a:p>
        </p:txBody>
      </p:sp>
      <p:sp>
        <p:nvSpPr>
          <p:cNvPr id="4" name="スライド番号プレースホルダー 3"/>
          <p:cNvSpPr>
            <a:spLocks noGrp="1"/>
          </p:cNvSpPr>
          <p:nvPr>
            <p:ph type="sldNum" sz="quarter" idx="10"/>
          </p:nvPr>
        </p:nvSpPr>
        <p:spPr/>
        <p:txBody>
          <a:bodyPr/>
          <a:lstStyle/>
          <a:p>
            <a:fld id="{CD9EB131-4D2E-4FD3-9A08-4D2969019547}" type="slidenum">
              <a:rPr kumimoji="1" lang="ja-JP" altLang="en-US" smtClean="0"/>
              <a:t>8</a:t>
            </a:fld>
            <a:endParaRPr kumimoji="1" lang="ja-JP" altLang="en-US"/>
          </a:p>
        </p:txBody>
      </p:sp>
    </p:spTree>
    <p:extLst>
      <p:ext uri="{BB962C8B-B14F-4D97-AF65-F5344CB8AC3E}">
        <p14:creationId xmlns:p14="http://schemas.microsoft.com/office/powerpoint/2010/main" val="4197365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・こちらです★</a:t>
            </a:r>
            <a:endParaRPr kumimoji="1" lang="en-US" altLang="ja-JP" dirty="0"/>
          </a:p>
          <a:p>
            <a:r>
              <a:rPr kumimoji="1" lang="ja-JP" altLang="en-US" dirty="0"/>
              <a:t>・先ほどとの違いは一目瞭然ですね</a:t>
            </a:r>
            <a:endParaRPr kumimoji="1" lang="en-US" altLang="ja-JP" dirty="0"/>
          </a:p>
          <a:p>
            <a:r>
              <a:rPr kumimoji="1" lang="ja-JP" altLang="en-US" dirty="0"/>
              <a:t>・陽キャに対するイメージでは、キャラ自認による有意差が</a:t>
            </a:r>
            <a:r>
              <a:rPr kumimoji="1" lang="en-US" altLang="ja-JP" dirty="0"/>
              <a:t>60</a:t>
            </a:r>
            <a:r>
              <a:rPr kumimoji="1" lang="ja-JP" altLang="en-US" dirty="0"/>
              <a:t>項目中</a:t>
            </a:r>
            <a:r>
              <a:rPr kumimoji="1" lang="en-US" altLang="ja-JP" dirty="0"/>
              <a:t>21</a:t>
            </a:r>
            <a:r>
              <a:rPr kumimoji="1" lang="ja-JP" altLang="en-US" dirty="0"/>
              <a:t>項目（特に調和性）で見られました</a:t>
            </a:r>
            <a:endParaRPr kumimoji="1" lang="en-US" altLang="ja-JP" dirty="0"/>
          </a:p>
          <a:p>
            <a:endParaRPr kumimoji="1" lang="en-US" altLang="ja-JP" dirty="0"/>
          </a:p>
          <a:p>
            <a:r>
              <a:rPr kumimoji="1" lang="ja-JP" altLang="en-US" dirty="0"/>
              <a:t>さっきの結果を踏まえると、</a:t>
            </a:r>
            <a:endParaRPr kumimoji="1" lang="en-US" altLang="ja-JP" dirty="0"/>
          </a:p>
          <a:p>
            <a:r>
              <a:rPr kumimoji="1" lang="ja-JP" altLang="en-US" dirty="0"/>
              <a:t>・陰キャに対しては評価者が自身をどちらのキャラで自覚してようとその間の印象差は小さいけど、</a:t>
            </a:r>
            <a:endParaRPr kumimoji="1" lang="en-US" altLang="ja-JP" dirty="0"/>
          </a:p>
          <a:p>
            <a:r>
              <a:rPr kumimoji="1" lang="ja-JP" altLang="en-US" dirty="0"/>
              <a:t>・陽キャに対しては評価者が自身をどちらのキャラで自覚しているかによって異なり、</a:t>
            </a:r>
            <a:endParaRPr kumimoji="1" lang="en-US" altLang="ja-JP" dirty="0"/>
          </a:p>
          <a:p>
            <a:r>
              <a:rPr kumimoji="1" lang="ja-JP" altLang="en-US" dirty="0"/>
              <a:t>　 「俺陰キャ」って思っている人の方が、「俺陽キャ」な人よりも陽キャをネガティブに評価する傾向があるということが明らかになりました</a:t>
            </a:r>
          </a:p>
        </p:txBody>
      </p:sp>
      <p:sp>
        <p:nvSpPr>
          <p:cNvPr id="4" name="スライド番号プレースホルダー 3"/>
          <p:cNvSpPr>
            <a:spLocks noGrp="1"/>
          </p:cNvSpPr>
          <p:nvPr>
            <p:ph type="sldNum" sz="quarter" idx="10"/>
          </p:nvPr>
        </p:nvSpPr>
        <p:spPr/>
        <p:txBody>
          <a:bodyPr/>
          <a:lstStyle/>
          <a:p>
            <a:fld id="{CD9EB131-4D2E-4FD3-9A08-4D2969019547}" type="slidenum">
              <a:rPr kumimoji="1" lang="ja-JP" altLang="en-US" smtClean="0"/>
              <a:t>9</a:t>
            </a:fld>
            <a:endParaRPr kumimoji="1" lang="ja-JP" altLang="en-US"/>
          </a:p>
        </p:txBody>
      </p:sp>
    </p:spTree>
    <p:extLst>
      <p:ext uri="{BB962C8B-B14F-4D97-AF65-F5344CB8AC3E}">
        <p14:creationId xmlns:p14="http://schemas.microsoft.com/office/powerpoint/2010/main" val="452379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B2D2B978-C41B-4CF5-AEE0-497FA82CA4D4}" type="datetime1">
              <a:rPr kumimoji="1" lang="ja-JP" altLang="en-US" smtClean="0"/>
              <a:t>2020/3/17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A7E97D1-D8B0-412E-944D-C873D5DADD7E}" type="slidenum">
              <a:rPr kumimoji="1" lang="ja-JP" altLang="en-US" smtClean="0"/>
              <a:t>‹#›</a:t>
            </a:fld>
            <a:endParaRPr kumimoji="1" lang="ja-JP" altLang="en-US"/>
          </a:p>
        </p:txBody>
      </p:sp>
    </p:spTree>
    <p:extLst>
      <p:ext uri="{BB962C8B-B14F-4D97-AF65-F5344CB8AC3E}">
        <p14:creationId xmlns:p14="http://schemas.microsoft.com/office/powerpoint/2010/main" val="3216992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51F94F0-8A12-4CF5-954C-AFD8DD880915}" type="datetime1">
              <a:rPr kumimoji="1" lang="ja-JP" altLang="en-US" smtClean="0"/>
              <a:t>2020/3/17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A7E97D1-D8B0-412E-944D-C873D5DADD7E}" type="slidenum">
              <a:rPr kumimoji="1" lang="ja-JP" altLang="en-US" smtClean="0"/>
              <a:t>‹#›</a:t>
            </a:fld>
            <a:endParaRPr kumimoji="1" lang="ja-JP" altLang="en-US"/>
          </a:p>
        </p:txBody>
      </p:sp>
    </p:spTree>
    <p:extLst>
      <p:ext uri="{BB962C8B-B14F-4D97-AF65-F5344CB8AC3E}">
        <p14:creationId xmlns:p14="http://schemas.microsoft.com/office/powerpoint/2010/main" val="502155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114415A-1741-4D3E-950F-64615A1E698F}" type="datetime1">
              <a:rPr kumimoji="1" lang="ja-JP" altLang="en-US" smtClean="0"/>
              <a:t>2020/3/17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A7E97D1-D8B0-412E-944D-C873D5DADD7E}" type="slidenum">
              <a:rPr kumimoji="1" lang="ja-JP" altLang="en-US" smtClean="0"/>
              <a:t>‹#›</a:t>
            </a:fld>
            <a:endParaRPr kumimoji="1" lang="ja-JP" altLang="en-US"/>
          </a:p>
        </p:txBody>
      </p:sp>
    </p:spTree>
    <p:extLst>
      <p:ext uri="{BB962C8B-B14F-4D97-AF65-F5344CB8AC3E}">
        <p14:creationId xmlns:p14="http://schemas.microsoft.com/office/powerpoint/2010/main" val="4274677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A4F18EC-9029-4B09-9FD5-4FEBCEED3059}" type="datetime1">
              <a:rPr kumimoji="1" lang="ja-JP" altLang="en-US" smtClean="0"/>
              <a:t>2020/3/17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A7E97D1-D8B0-412E-944D-C873D5DADD7E}" type="slidenum">
              <a:rPr kumimoji="1" lang="ja-JP" altLang="en-US" smtClean="0"/>
              <a:t>‹#›</a:t>
            </a:fld>
            <a:endParaRPr kumimoji="1" lang="ja-JP" altLang="en-US"/>
          </a:p>
        </p:txBody>
      </p:sp>
    </p:spTree>
    <p:extLst>
      <p:ext uri="{BB962C8B-B14F-4D97-AF65-F5344CB8AC3E}">
        <p14:creationId xmlns:p14="http://schemas.microsoft.com/office/powerpoint/2010/main" val="595012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2059831B-77C4-447B-9B23-A313E9A50C8F}" type="datetime1">
              <a:rPr kumimoji="1" lang="ja-JP" altLang="en-US" smtClean="0"/>
              <a:t>2020/3/17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A7E97D1-D8B0-412E-944D-C873D5DADD7E}" type="slidenum">
              <a:rPr kumimoji="1" lang="ja-JP" altLang="en-US" smtClean="0"/>
              <a:t>‹#›</a:t>
            </a:fld>
            <a:endParaRPr kumimoji="1" lang="ja-JP" altLang="en-US"/>
          </a:p>
        </p:txBody>
      </p:sp>
    </p:spTree>
    <p:extLst>
      <p:ext uri="{BB962C8B-B14F-4D97-AF65-F5344CB8AC3E}">
        <p14:creationId xmlns:p14="http://schemas.microsoft.com/office/powerpoint/2010/main" val="2848280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5F307304-0298-4652-9812-ECBC0AECFC1B}" type="datetime1">
              <a:rPr kumimoji="1" lang="ja-JP" altLang="en-US" smtClean="0"/>
              <a:t>2020/3/17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A7E97D1-D8B0-412E-944D-C873D5DADD7E}" type="slidenum">
              <a:rPr kumimoji="1" lang="ja-JP" altLang="en-US" smtClean="0"/>
              <a:t>‹#›</a:t>
            </a:fld>
            <a:endParaRPr kumimoji="1" lang="ja-JP" altLang="en-US"/>
          </a:p>
        </p:txBody>
      </p:sp>
    </p:spTree>
    <p:extLst>
      <p:ext uri="{BB962C8B-B14F-4D97-AF65-F5344CB8AC3E}">
        <p14:creationId xmlns:p14="http://schemas.microsoft.com/office/powerpoint/2010/main" val="582846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9DDA225-B4B7-4B59-8B56-0C7AAA057353}" type="datetime1">
              <a:rPr kumimoji="1" lang="ja-JP" altLang="en-US" smtClean="0"/>
              <a:t>2020/3/17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A7E97D1-D8B0-412E-944D-C873D5DADD7E}" type="slidenum">
              <a:rPr kumimoji="1" lang="ja-JP" altLang="en-US" smtClean="0"/>
              <a:t>‹#›</a:t>
            </a:fld>
            <a:endParaRPr kumimoji="1" lang="ja-JP" altLang="en-US"/>
          </a:p>
        </p:txBody>
      </p:sp>
    </p:spTree>
    <p:extLst>
      <p:ext uri="{BB962C8B-B14F-4D97-AF65-F5344CB8AC3E}">
        <p14:creationId xmlns:p14="http://schemas.microsoft.com/office/powerpoint/2010/main" val="1370643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64AE5277-328F-4676-A7C2-D0ECAD1B4F90}" type="datetime1">
              <a:rPr kumimoji="1" lang="ja-JP" altLang="en-US" smtClean="0"/>
              <a:t>2020/3/17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A7E97D1-D8B0-412E-944D-C873D5DADD7E}" type="slidenum">
              <a:rPr kumimoji="1" lang="ja-JP" altLang="en-US" smtClean="0"/>
              <a:t>‹#›</a:t>
            </a:fld>
            <a:endParaRPr kumimoji="1" lang="ja-JP" altLang="en-US"/>
          </a:p>
        </p:txBody>
      </p:sp>
    </p:spTree>
    <p:extLst>
      <p:ext uri="{BB962C8B-B14F-4D97-AF65-F5344CB8AC3E}">
        <p14:creationId xmlns:p14="http://schemas.microsoft.com/office/powerpoint/2010/main" val="1517119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C121139-E088-47CB-B6D0-21EBD3BA5643}" type="datetime1">
              <a:rPr kumimoji="1" lang="ja-JP" altLang="en-US" smtClean="0"/>
              <a:t>2020/3/17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A7E97D1-D8B0-412E-944D-C873D5DADD7E}" type="slidenum">
              <a:rPr kumimoji="1" lang="ja-JP" altLang="en-US" smtClean="0"/>
              <a:t>‹#›</a:t>
            </a:fld>
            <a:endParaRPr kumimoji="1" lang="ja-JP" altLang="en-US"/>
          </a:p>
        </p:txBody>
      </p:sp>
    </p:spTree>
    <p:extLst>
      <p:ext uri="{BB962C8B-B14F-4D97-AF65-F5344CB8AC3E}">
        <p14:creationId xmlns:p14="http://schemas.microsoft.com/office/powerpoint/2010/main" val="3233893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586A635-E6CC-47C2-904A-A040C5B1BBA3}" type="datetime1">
              <a:rPr kumimoji="1" lang="ja-JP" altLang="en-US" smtClean="0"/>
              <a:t>2020/3/17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A7E97D1-D8B0-412E-944D-C873D5DADD7E}" type="slidenum">
              <a:rPr kumimoji="1" lang="ja-JP" altLang="en-US" smtClean="0"/>
              <a:t>‹#›</a:t>
            </a:fld>
            <a:endParaRPr kumimoji="1" lang="ja-JP" altLang="en-US"/>
          </a:p>
        </p:txBody>
      </p:sp>
    </p:spTree>
    <p:extLst>
      <p:ext uri="{BB962C8B-B14F-4D97-AF65-F5344CB8AC3E}">
        <p14:creationId xmlns:p14="http://schemas.microsoft.com/office/powerpoint/2010/main" val="915852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F8387D9-07CE-4F49-B690-4D71884085B3}" type="datetime1">
              <a:rPr kumimoji="1" lang="ja-JP" altLang="en-US" smtClean="0"/>
              <a:t>2020/3/17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A7E97D1-D8B0-412E-944D-C873D5DADD7E}" type="slidenum">
              <a:rPr kumimoji="1" lang="ja-JP" altLang="en-US" smtClean="0"/>
              <a:t>‹#›</a:t>
            </a:fld>
            <a:endParaRPr kumimoji="1" lang="ja-JP" altLang="en-US"/>
          </a:p>
        </p:txBody>
      </p:sp>
    </p:spTree>
    <p:extLst>
      <p:ext uri="{BB962C8B-B14F-4D97-AF65-F5344CB8AC3E}">
        <p14:creationId xmlns:p14="http://schemas.microsoft.com/office/powerpoint/2010/main" val="1681067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F69070-051A-444D-9C59-506E6C34FED3}" type="datetime1">
              <a:rPr kumimoji="1" lang="ja-JP" altLang="en-US" smtClean="0"/>
              <a:t>2020/3/17</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7E97D1-D8B0-412E-944D-C873D5DADD7E}" type="slidenum">
              <a:rPr kumimoji="1" lang="ja-JP" altLang="en-US" smtClean="0"/>
              <a:t>‹#›</a:t>
            </a:fld>
            <a:endParaRPr kumimoji="1" lang="ja-JP" altLang="en-US"/>
          </a:p>
        </p:txBody>
      </p:sp>
    </p:spTree>
    <p:extLst>
      <p:ext uri="{BB962C8B-B14F-4D97-AF65-F5344CB8AC3E}">
        <p14:creationId xmlns:p14="http://schemas.microsoft.com/office/powerpoint/2010/main" val="563347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23957" y="1402570"/>
            <a:ext cx="10896600" cy="2425148"/>
          </a:xfrm>
          <a:noFill/>
          <a:ln>
            <a:noFill/>
          </a:ln>
        </p:spPr>
        <p:txBody>
          <a:bodyPr>
            <a:normAutofit/>
          </a:bodyPr>
          <a:lstStyle/>
          <a:p>
            <a:r>
              <a:rPr kumimoji="1" lang="ja-JP" altLang="en-US" b="1" dirty="0">
                <a:solidFill>
                  <a:schemeClr val="tx1">
                    <a:lumMod val="95000"/>
                    <a:lumOff val="5000"/>
                  </a:schemeClr>
                </a:solidFill>
                <a:latin typeface="+mn-ea"/>
                <a:ea typeface="+mn-ea"/>
              </a:rPr>
              <a:t>相対的分析から捉える陰キャラ</a:t>
            </a:r>
            <a:br>
              <a:rPr kumimoji="1" lang="en-US" altLang="ja-JP" sz="5400" b="1" dirty="0">
                <a:solidFill>
                  <a:schemeClr val="tx1">
                    <a:lumMod val="95000"/>
                    <a:lumOff val="5000"/>
                  </a:schemeClr>
                </a:solidFill>
                <a:latin typeface="+mn-ea"/>
                <a:ea typeface="+mn-ea"/>
              </a:rPr>
            </a:br>
            <a:br>
              <a:rPr kumimoji="1" lang="en-US" altLang="ja-JP" sz="3200" b="1" dirty="0">
                <a:solidFill>
                  <a:schemeClr val="tx1">
                    <a:lumMod val="95000"/>
                    <a:lumOff val="5000"/>
                  </a:schemeClr>
                </a:solidFill>
                <a:latin typeface="+mn-ea"/>
                <a:ea typeface="+mn-ea"/>
              </a:rPr>
            </a:br>
            <a:r>
              <a:rPr lang="ja-JP" altLang="en-US" sz="3600" b="1" dirty="0">
                <a:solidFill>
                  <a:schemeClr val="tx1">
                    <a:lumMod val="95000"/>
                    <a:lumOff val="5000"/>
                  </a:schemeClr>
                </a:solidFill>
                <a:latin typeface="+mn-ea"/>
                <a:ea typeface="+mn-ea"/>
              </a:rPr>
              <a:t>－彼らがネガティブな評価をされる要因とは何か－</a:t>
            </a:r>
            <a:endParaRPr kumimoji="1" lang="ja-JP" altLang="en-US" sz="3600" b="1" dirty="0">
              <a:solidFill>
                <a:schemeClr val="tx1">
                  <a:lumMod val="95000"/>
                  <a:lumOff val="5000"/>
                </a:schemeClr>
              </a:solidFill>
              <a:latin typeface="+mn-ea"/>
              <a:ea typeface="+mn-ea"/>
            </a:endParaRPr>
          </a:p>
        </p:txBody>
      </p:sp>
      <p:sp>
        <p:nvSpPr>
          <p:cNvPr id="3" name="サブタイトル 2"/>
          <p:cNvSpPr>
            <a:spLocks noGrp="1"/>
          </p:cNvSpPr>
          <p:nvPr>
            <p:ph type="subTitle" idx="1"/>
          </p:nvPr>
        </p:nvSpPr>
        <p:spPr>
          <a:xfrm>
            <a:off x="2376557" y="5101007"/>
            <a:ext cx="9144000" cy="1273289"/>
          </a:xfrm>
        </p:spPr>
        <p:txBody>
          <a:bodyPr/>
          <a:lstStyle/>
          <a:p>
            <a:pPr algn="just"/>
            <a:r>
              <a:rPr kumimoji="1" lang="ja-JP" altLang="en-US" dirty="0"/>
              <a:t>　　　　　　　　　　　　　　　　　</a:t>
            </a:r>
            <a:r>
              <a:rPr lang="ja-JP" altLang="en-US" dirty="0"/>
              <a:t>  </a:t>
            </a:r>
            <a:r>
              <a:rPr kumimoji="1" lang="ja-JP" altLang="en-US" sz="2800" dirty="0">
                <a:latin typeface="+mn-ea"/>
              </a:rPr>
              <a:t>濱ゼミ </a:t>
            </a:r>
            <a:r>
              <a:rPr kumimoji="1" lang="en-US" altLang="ja-JP" sz="2800" dirty="0">
                <a:latin typeface="+mn-ea"/>
              </a:rPr>
              <a:t>4</a:t>
            </a:r>
            <a:r>
              <a:rPr kumimoji="1" lang="ja-JP" altLang="en-US" sz="2800" dirty="0">
                <a:latin typeface="+mn-ea"/>
              </a:rPr>
              <a:t>年</a:t>
            </a:r>
            <a:endParaRPr kumimoji="1" lang="en-US" altLang="ja-JP" sz="2800" dirty="0">
              <a:latin typeface="+mn-ea"/>
            </a:endParaRPr>
          </a:p>
          <a:p>
            <a:pPr algn="r"/>
            <a:r>
              <a:rPr kumimoji="1" lang="en-US" altLang="ja-JP" sz="2800" dirty="0">
                <a:latin typeface="+mn-ea"/>
              </a:rPr>
              <a:t>1608102</a:t>
            </a:r>
            <a:r>
              <a:rPr kumimoji="1" lang="ja-JP" altLang="en-US" sz="2800" dirty="0"/>
              <a:t>　</a:t>
            </a:r>
            <a:r>
              <a:rPr lang="ja-JP" altLang="en-US" sz="2800" dirty="0"/>
              <a:t>山口 くるみ</a:t>
            </a:r>
            <a:endParaRPr kumimoji="1" lang="ja-JP" altLang="en-US" sz="2800" dirty="0"/>
          </a:p>
        </p:txBody>
      </p:sp>
      <p:sp>
        <p:nvSpPr>
          <p:cNvPr id="4" name="スライド番号プレースホルダー 3"/>
          <p:cNvSpPr>
            <a:spLocks noGrp="1"/>
          </p:cNvSpPr>
          <p:nvPr>
            <p:ph type="sldNum" sz="quarter" idx="12"/>
          </p:nvPr>
        </p:nvSpPr>
        <p:spPr/>
        <p:txBody>
          <a:bodyPr/>
          <a:lstStyle/>
          <a:p>
            <a:fld id="{2A7E97D1-D8B0-412E-944D-C873D5DADD7E}" type="slidenum">
              <a:rPr kumimoji="1" lang="ja-JP" altLang="en-US" smtClean="0"/>
              <a:t>1</a:t>
            </a:fld>
            <a:endParaRPr kumimoji="1" lang="ja-JP" altLang="en-US"/>
          </a:p>
        </p:txBody>
      </p:sp>
      <p:pic>
        <p:nvPicPr>
          <p:cNvPr id="2052" name="Picture 4" descr="関連画像"/>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5886" y="4423362"/>
            <a:ext cx="1794266" cy="17974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いらすとや　男の子」の画像検索結果"/>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7401" y="4423362"/>
            <a:ext cx="1419156" cy="1932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389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63818" y="1825623"/>
            <a:ext cx="10864362" cy="4713289"/>
          </a:xfrm>
        </p:spPr>
        <p:txBody>
          <a:bodyPr>
            <a:normAutofit/>
          </a:bodyPr>
          <a:lstStyle/>
          <a:p>
            <a:pPr marL="0" indent="0">
              <a:buNone/>
            </a:pPr>
            <a:r>
              <a:rPr lang="ja-JP" altLang="en-US" dirty="0"/>
              <a:t>　陰キャラ自認者の方が、一般的陽キャラをネガティブに評価</a:t>
            </a:r>
            <a:endParaRPr lang="en-US" altLang="ja-JP" dirty="0"/>
          </a:p>
          <a:p>
            <a:pPr marL="0" indent="0">
              <a:buNone/>
            </a:pPr>
            <a:r>
              <a:rPr lang="ja-JP" altLang="en-US" dirty="0"/>
              <a:t>　しているのはなぜ</a:t>
            </a:r>
            <a:r>
              <a:rPr kumimoji="1" lang="ja-JP" altLang="en-US" dirty="0"/>
              <a:t>？</a:t>
            </a:r>
            <a:endParaRPr kumimoji="1" lang="en-US" altLang="ja-JP" dirty="0"/>
          </a:p>
          <a:p>
            <a:pPr marL="0" indent="0">
              <a:buNone/>
            </a:pPr>
            <a:r>
              <a:rPr lang="ja-JP" altLang="en-US" b="1" dirty="0"/>
              <a:t>→陽キャラから劣位に位置づけられ、攻撃的な態度をとられてきた</a:t>
            </a:r>
            <a:endParaRPr lang="en-US" altLang="ja-JP" b="1" dirty="0">
              <a:solidFill>
                <a:srgbClr val="C00000"/>
              </a:solidFill>
            </a:endParaRPr>
          </a:p>
          <a:p>
            <a:pPr marL="0" indent="0">
              <a:buNone/>
            </a:pPr>
            <a:r>
              <a:rPr lang="en-US" altLang="ja-JP" b="1" dirty="0"/>
              <a:t>							</a:t>
            </a:r>
            <a:endParaRPr lang="ja-JP" altLang="en-US" sz="3200" b="1" dirty="0">
              <a:solidFill>
                <a:srgbClr val="C00000"/>
              </a:solidFill>
            </a:endParaRPr>
          </a:p>
          <a:p>
            <a:pPr marL="0" indent="0">
              <a:buNone/>
            </a:pPr>
            <a:endParaRPr lang="en-US" altLang="ja-JP" b="1" dirty="0">
              <a:solidFill>
                <a:srgbClr val="C00000"/>
              </a:solidFill>
            </a:endParaRPr>
          </a:p>
        </p:txBody>
      </p:sp>
      <p:sp>
        <p:nvSpPr>
          <p:cNvPr id="4" name="スライド番号プレースホルダー 3"/>
          <p:cNvSpPr>
            <a:spLocks noGrp="1"/>
          </p:cNvSpPr>
          <p:nvPr>
            <p:ph type="sldNum" sz="quarter" idx="12"/>
          </p:nvPr>
        </p:nvSpPr>
        <p:spPr/>
        <p:txBody>
          <a:bodyPr/>
          <a:lstStyle/>
          <a:p>
            <a:fld id="{2A7E97D1-D8B0-412E-944D-C873D5DADD7E}" type="slidenum">
              <a:rPr kumimoji="1" lang="ja-JP" altLang="en-US" smtClean="0"/>
              <a:t>10</a:t>
            </a:fld>
            <a:endParaRPr kumimoji="1" lang="ja-JP" altLang="en-US"/>
          </a:p>
        </p:txBody>
      </p:sp>
      <p:sp>
        <p:nvSpPr>
          <p:cNvPr id="5" name="タイトル 1"/>
          <p:cNvSpPr>
            <a:spLocks noGrp="1"/>
          </p:cNvSpPr>
          <p:nvPr>
            <p:ph type="title"/>
          </p:nvPr>
        </p:nvSpPr>
        <p:spPr>
          <a:xfrm>
            <a:off x="838200" y="205889"/>
            <a:ext cx="7532077" cy="1325563"/>
          </a:xfrm>
        </p:spPr>
        <p:txBody>
          <a:bodyPr>
            <a:normAutofit/>
          </a:bodyPr>
          <a:lstStyle/>
          <a:p>
            <a:r>
              <a:rPr kumimoji="1" lang="ja-JP" altLang="en-US" sz="3600" b="1" dirty="0">
                <a:latin typeface="+mn-ea"/>
                <a:ea typeface="+mn-ea"/>
              </a:rPr>
              <a:t>考察（質問紙調査</a:t>
            </a:r>
            <a:r>
              <a:rPr kumimoji="1" lang="en-US" altLang="ja-JP" sz="3600" b="1" dirty="0">
                <a:latin typeface="+mn-ea"/>
                <a:ea typeface="+mn-ea"/>
              </a:rPr>
              <a:t>Ⅰ</a:t>
            </a:r>
            <a:r>
              <a:rPr kumimoji="1" lang="ja-JP" altLang="en-US" sz="3600" b="1" dirty="0">
                <a:latin typeface="+mn-ea"/>
                <a:ea typeface="+mn-ea"/>
              </a:rPr>
              <a:t>：性格的側面）</a:t>
            </a:r>
          </a:p>
        </p:txBody>
      </p:sp>
      <p:pic>
        <p:nvPicPr>
          <p:cNvPr id="13" name="Picture 2" descr="「いらすとや　男の子」の画像検索結果"/>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938" y="4670099"/>
            <a:ext cx="1372040" cy="1868813"/>
          </a:xfrm>
          <a:prstGeom prst="rect">
            <a:avLst/>
          </a:prstGeom>
          <a:noFill/>
          <a:extLst>
            <a:ext uri="{909E8E84-426E-40DD-AFC4-6F175D3DCCD1}">
              <a14:hiddenFill xmlns:a14="http://schemas.microsoft.com/office/drawing/2010/main">
                <a:solidFill>
                  <a:srgbClr val="FFFFFF"/>
                </a:solidFill>
              </a14:hiddenFill>
            </a:ext>
          </a:extLst>
        </p:spPr>
      </p:pic>
      <p:sp>
        <p:nvSpPr>
          <p:cNvPr id="10" name="雲形吹き出し 9"/>
          <p:cNvSpPr/>
          <p:nvPr/>
        </p:nvSpPr>
        <p:spPr>
          <a:xfrm>
            <a:off x="1729592" y="3455377"/>
            <a:ext cx="3689399" cy="2622979"/>
          </a:xfrm>
          <a:prstGeom prst="cloudCallout">
            <a:avLst>
              <a:gd name="adj1" fmla="val -52768"/>
              <a:gd name="adj2" fmla="val 5922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rPr>
              <a:t>見下してくる</a:t>
            </a:r>
            <a:endParaRPr kumimoji="1" lang="en-US" altLang="ja-JP" sz="2800" dirty="0">
              <a:solidFill>
                <a:schemeClr val="tx1"/>
              </a:solidFill>
            </a:endParaRPr>
          </a:p>
          <a:p>
            <a:pPr algn="ctr"/>
            <a:r>
              <a:rPr kumimoji="1" lang="ja-JP" altLang="en-US" sz="2800" dirty="0">
                <a:solidFill>
                  <a:schemeClr val="tx1"/>
                </a:solidFill>
              </a:rPr>
              <a:t>嫌われている</a:t>
            </a:r>
            <a:endParaRPr kumimoji="1" lang="en-US" altLang="ja-JP" sz="2800" dirty="0">
              <a:solidFill>
                <a:schemeClr val="tx1"/>
              </a:solidFill>
            </a:endParaRPr>
          </a:p>
          <a:p>
            <a:pPr algn="ctr"/>
            <a:r>
              <a:rPr kumimoji="1" lang="ja-JP" altLang="en-US" sz="2800" dirty="0">
                <a:solidFill>
                  <a:schemeClr val="tx1"/>
                </a:solidFill>
              </a:rPr>
              <a:t>陽キャ嫌い</a:t>
            </a:r>
          </a:p>
        </p:txBody>
      </p:sp>
      <p:pic>
        <p:nvPicPr>
          <p:cNvPr id="15" name="Picture 4" descr="関連画像"/>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45615" y="4150657"/>
            <a:ext cx="1230256" cy="1232418"/>
          </a:xfrm>
          <a:prstGeom prst="rect">
            <a:avLst/>
          </a:prstGeom>
          <a:noFill/>
          <a:extLst>
            <a:ext uri="{909E8E84-426E-40DD-AFC4-6F175D3DCCD1}">
              <a14:hiddenFill xmlns:a14="http://schemas.microsoft.com/office/drawing/2010/main">
                <a:solidFill>
                  <a:srgbClr val="FFFFFF"/>
                </a:solidFill>
              </a14:hiddenFill>
            </a:ext>
          </a:extLst>
        </p:spPr>
      </p:pic>
      <p:sp>
        <p:nvSpPr>
          <p:cNvPr id="2" name="楕円 1"/>
          <p:cNvSpPr/>
          <p:nvPr/>
        </p:nvSpPr>
        <p:spPr>
          <a:xfrm>
            <a:off x="6513633" y="3455377"/>
            <a:ext cx="5434557" cy="2900973"/>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tx1"/>
                </a:solidFill>
              </a:rPr>
              <a:t>陽キャラに対する</a:t>
            </a:r>
            <a:endParaRPr kumimoji="1" lang="en-US" altLang="ja-JP" sz="3200" b="1" dirty="0">
              <a:solidFill>
                <a:schemeClr val="tx1"/>
              </a:solidFill>
            </a:endParaRPr>
          </a:p>
          <a:p>
            <a:pPr algn="ctr"/>
            <a:r>
              <a:rPr lang="ja-JP" altLang="en-US" sz="3200" b="1" dirty="0">
                <a:solidFill>
                  <a:schemeClr val="tx1"/>
                </a:solidFill>
              </a:rPr>
              <a:t>ネガティブな印象が</a:t>
            </a:r>
            <a:endParaRPr lang="en-US" altLang="ja-JP" sz="3200" b="1" dirty="0">
              <a:solidFill>
                <a:schemeClr val="tx1"/>
              </a:solidFill>
            </a:endParaRPr>
          </a:p>
          <a:p>
            <a:pPr algn="ctr"/>
            <a:r>
              <a:rPr kumimoji="1" lang="ja-JP" altLang="en-US" sz="3200" b="1" dirty="0">
                <a:solidFill>
                  <a:schemeClr val="tx1"/>
                </a:solidFill>
              </a:rPr>
              <a:t>定着している？</a:t>
            </a:r>
          </a:p>
        </p:txBody>
      </p:sp>
      <p:sp>
        <p:nvSpPr>
          <p:cNvPr id="6" name="右矢印 5"/>
          <p:cNvSpPr/>
          <p:nvPr/>
        </p:nvSpPr>
        <p:spPr>
          <a:xfrm>
            <a:off x="5678364" y="4546855"/>
            <a:ext cx="835269" cy="71801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30686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38200" y="1690688"/>
            <a:ext cx="10946296" cy="4351338"/>
          </a:xfrm>
        </p:spPr>
        <p:txBody>
          <a:bodyPr>
            <a:normAutofit/>
          </a:bodyPr>
          <a:lstStyle/>
          <a:p>
            <a:pPr marL="0" indent="0">
              <a:buNone/>
            </a:pPr>
            <a:endParaRPr lang="en-US" altLang="ja-JP" dirty="0"/>
          </a:p>
          <a:p>
            <a:pPr marL="0" indent="0">
              <a:buNone/>
            </a:pPr>
            <a:endParaRPr lang="en-US" altLang="ja-JP" dirty="0"/>
          </a:p>
          <a:p>
            <a:pPr marL="0" indent="0">
              <a:buNone/>
            </a:pPr>
            <a:endParaRPr kumimoji="1" lang="en-US" altLang="ja-JP" dirty="0"/>
          </a:p>
          <a:p>
            <a:pPr marL="0" indent="0">
              <a:buNone/>
            </a:pPr>
            <a:endParaRPr kumimoji="1" lang="ja-JP" altLang="en-US" dirty="0"/>
          </a:p>
        </p:txBody>
      </p:sp>
      <p:sp>
        <p:nvSpPr>
          <p:cNvPr id="4" name="角丸四角形 3"/>
          <p:cNvSpPr/>
          <p:nvPr/>
        </p:nvSpPr>
        <p:spPr>
          <a:xfrm>
            <a:off x="896175" y="4654243"/>
            <a:ext cx="10399643" cy="1975424"/>
          </a:xfrm>
          <a:prstGeom prst="roundRect">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ts val="1000"/>
              </a:spcBef>
            </a:pPr>
            <a:r>
              <a:rPr lang="ja-JP" altLang="en-US" sz="2400" dirty="0">
                <a:solidFill>
                  <a:prstClr val="black"/>
                </a:solidFill>
              </a:rPr>
              <a:t>調査協力者：北星学園大学の学生</a:t>
            </a:r>
            <a:r>
              <a:rPr lang="en-US" altLang="ja-JP" sz="2400" dirty="0">
                <a:solidFill>
                  <a:prstClr val="black"/>
                </a:solidFill>
              </a:rPr>
              <a:t>100</a:t>
            </a:r>
            <a:r>
              <a:rPr lang="ja-JP" altLang="en-US" sz="2400" dirty="0">
                <a:solidFill>
                  <a:prstClr val="black"/>
                </a:solidFill>
              </a:rPr>
              <a:t>名（平均年齢 </a:t>
            </a:r>
            <a:r>
              <a:rPr lang="en-US" altLang="ja-JP" sz="2400" dirty="0">
                <a:solidFill>
                  <a:prstClr val="black"/>
                </a:solidFill>
              </a:rPr>
              <a:t>20.6</a:t>
            </a:r>
            <a:r>
              <a:rPr lang="ja-JP" altLang="en-US" sz="2400" dirty="0">
                <a:solidFill>
                  <a:prstClr val="black"/>
                </a:solidFill>
              </a:rPr>
              <a:t>歳）</a:t>
            </a:r>
            <a:endParaRPr lang="en-US" altLang="ja-JP" sz="2400" dirty="0">
              <a:solidFill>
                <a:prstClr val="black"/>
              </a:solidFill>
            </a:endParaRPr>
          </a:p>
          <a:p>
            <a:pPr lvl="0">
              <a:lnSpc>
                <a:spcPct val="90000"/>
              </a:lnSpc>
              <a:spcBef>
                <a:spcPts val="1000"/>
              </a:spcBef>
            </a:pPr>
            <a:r>
              <a:rPr lang="ja-JP" altLang="en-US" sz="2400" dirty="0">
                <a:solidFill>
                  <a:prstClr val="black"/>
                </a:solidFill>
              </a:rPr>
              <a:t>実施時期：</a:t>
            </a:r>
            <a:r>
              <a:rPr lang="en-US" altLang="ja-JP" sz="2400" dirty="0">
                <a:solidFill>
                  <a:prstClr val="black"/>
                </a:solidFill>
              </a:rPr>
              <a:t>2019</a:t>
            </a:r>
            <a:r>
              <a:rPr lang="ja-JP" altLang="en-US" sz="2400" dirty="0">
                <a:solidFill>
                  <a:prstClr val="black"/>
                </a:solidFill>
              </a:rPr>
              <a:t>年</a:t>
            </a:r>
            <a:r>
              <a:rPr lang="en-US" altLang="ja-JP" sz="2400" dirty="0">
                <a:solidFill>
                  <a:prstClr val="black"/>
                </a:solidFill>
              </a:rPr>
              <a:t>1</a:t>
            </a:r>
            <a:r>
              <a:rPr lang="ja-JP" altLang="en-US" sz="2400" dirty="0">
                <a:solidFill>
                  <a:prstClr val="black"/>
                </a:solidFill>
              </a:rPr>
              <a:t>月～</a:t>
            </a:r>
            <a:r>
              <a:rPr lang="en-US" altLang="ja-JP" sz="2400" dirty="0">
                <a:solidFill>
                  <a:prstClr val="black"/>
                </a:solidFill>
              </a:rPr>
              <a:t>3</a:t>
            </a:r>
            <a:r>
              <a:rPr lang="ja-JP" altLang="en-US" sz="2400" dirty="0">
                <a:solidFill>
                  <a:prstClr val="black"/>
                </a:solidFill>
              </a:rPr>
              <a:t>月頃</a:t>
            </a:r>
            <a:endParaRPr lang="en-US" altLang="ja-JP" sz="2400" dirty="0">
              <a:solidFill>
                <a:prstClr val="black"/>
              </a:solidFill>
            </a:endParaRPr>
          </a:p>
          <a:p>
            <a:pPr lvl="0">
              <a:lnSpc>
                <a:spcPct val="90000"/>
              </a:lnSpc>
              <a:spcBef>
                <a:spcPts val="1000"/>
              </a:spcBef>
            </a:pPr>
            <a:r>
              <a:rPr lang="ja-JP" altLang="en-US" sz="2400" dirty="0">
                <a:solidFill>
                  <a:prstClr val="black"/>
                </a:solidFill>
              </a:rPr>
              <a:t>回答方法：性格以外に関する</a:t>
            </a:r>
            <a:r>
              <a:rPr lang="en-US" altLang="ja-JP" sz="2400" dirty="0">
                <a:solidFill>
                  <a:prstClr val="black"/>
                </a:solidFill>
              </a:rPr>
              <a:t>25</a:t>
            </a:r>
            <a:r>
              <a:rPr lang="ja-JP" altLang="en-US" sz="2400" dirty="0">
                <a:solidFill>
                  <a:prstClr val="black"/>
                </a:solidFill>
              </a:rPr>
              <a:t>項目の質問を、</a:t>
            </a:r>
            <a:r>
              <a:rPr lang="en-US" altLang="ja-JP" sz="2400" dirty="0">
                <a:solidFill>
                  <a:prstClr val="black"/>
                </a:solidFill>
              </a:rPr>
              <a:t>7</a:t>
            </a:r>
            <a:r>
              <a:rPr lang="ja-JP" altLang="en-US" sz="2400" dirty="0">
                <a:solidFill>
                  <a:prstClr val="black"/>
                </a:solidFill>
              </a:rPr>
              <a:t>件法で評定（陽</a:t>
            </a:r>
            <a:r>
              <a:rPr lang="en-US" altLang="ja-JP" sz="2400" dirty="0">
                <a:solidFill>
                  <a:prstClr val="black"/>
                </a:solidFill>
              </a:rPr>
              <a:t>&amp;</a:t>
            </a:r>
            <a:r>
              <a:rPr lang="ja-JP" altLang="en-US" sz="2400" dirty="0">
                <a:solidFill>
                  <a:prstClr val="black"/>
                </a:solidFill>
              </a:rPr>
              <a:t>陰）</a:t>
            </a:r>
            <a:endParaRPr lang="en-US" altLang="ja-JP" sz="2400" dirty="0">
              <a:solidFill>
                <a:prstClr val="black"/>
              </a:solidFill>
            </a:endParaRPr>
          </a:p>
          <a:p>
            <a:pPr lvl="0">
              <a:lnSpc>
                <a:spcPct val="90000"/>
              </a:lnSpc>
              <a:spcBef>
                <a:spcPts val="1000"/>
              </a:spcBef>
            </a:pPr>
            <a:r>
              <a:rPr lang="en-US" altLang="ja-JP" sz="2400" dirty="0">
                <a:solidFill>
                  <a:prstClr val="black"/>
                </a:solidFill>
              </a:rPr>
              <a:t>								</a:t>
            </a:r>
            <a:r>
              <a:rPr lang="en-US" altLang="ja-JP" sz="2000" dirty="0">
                <a:solidFill>
                  <a:prstClr val="black"/>
                </a:solidFill>
              </a:rPr>
              <a:t>※</a:t>
            </a:r>
            <a:r>
              <a:rPr lang="ja-JP" altLang="en-US" sz="2000" dirty="0">
                <a:solidFill>
                  <a:prstClr val="black"/>
                </a:solidFill>
              </a:rPr>
              <a:t>項目は独自で作成</a:t>
            </a:r>
            <a:endParaRPr lang="en-US" altLang="ja-JP" sz="2000" dirty="0">
              <a:solidFill>
                <a:prstClr val="black"/>
              </a:solidFill>
            </a:endParaRPr>
          </a:p>
        </p:txBody>
      </p:sp>
      <p:sp>
        <p:nvSpPr>
          <p:cNvPr id="6" name="スライド番号プレースホルダー 5"/>
          <p:cNvSpPr>
            <a:spLocks noGrp="1"/>
          </p:cNvSpPr>
          <p:nvPr>
            <p:ph type="sldNum" sz="quarter" idx="12"/>
          </p:nvPr>
        </p:nvSpPr>
        <p:spPr/>
        <p:txBody>
          <a:bodyPr/>
          <a:lstStyle/>
          <a:p>
            <a:fld id="{2A7E97D1-D8B0-412E-944D-C873D5DADD7E}" type="slidenum">
              <a:rPr kumimoji="1" lang="ja-JP" altLang="en-US" smtClean="0"/>
              <a:t>11</a:t>
            </a:fld>
            <a:endParaRPr kumimoji="1" lang="ja-JP" altLang="en-US"/>
          </a:p>
        </p:txBody>
      </p:sp>
      <p:sp>
        <p:nvSpPr>
          <p:cNvPr id="7" name="タイトル 1"/>
          <p:cNvSpPr txBox="1">
            <a:spLocks/>
          </p:cNvSpPr>
          <p:nvPr/>
        </p:nvSpPr>
        <p:spPr>
          <a:xfrm>
            <a:off x="838197" y="-127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b="1" dirty="0">
                <a:latin typeface="+mn-ea"/>
                <a:ea typeface="+mn-ea"/>
              </a:rPr>
              <a:t>質問紙調査</a:t>
            </a:r>
            <a:r>
              <a:rPr lang="en-US" altLang="ja-JP" sz="3600" b="1" dirty="0">
                <a:latin typeface="+mn-ea"/>
                <a:ea typeface="+mn-ea"/>
              </a:rPr>
              <a:t>Ⅱ</a:t>
            </a:r>
            <a:endParaRPr lang="ja-JP" altLang="en-US" sz="3600" b="1" dirty="0">
              <a:latin typeface="+mn-ea"/>
              <a:ea typeface="+mn-ea"/>
            </a:endParaRPr>
          </a:p>
        </p:txBody>
      </p:sp>
      <p:sp>
        <p:nvSpPr>
          <p:cNvPr id="9" name="角丸四角形 8"/>
          <p:cNvSpPr/>
          <p:nvPr/>
        </p:nvSpPr>
        <p:spPr>
          <a:xfrm>
            <a:off x="718698" y="2096820"/>
            <a:ext cx="10754598" cy="2243099"/>
          </a:xfrm>
          <a:prstGeom prst="roundRect">
            <a:avLst/>
          </a:prstGeom>
          <a:solidFill>
            <a:srgbClr val="DEEBF7">
              <a:alpha val="67843"/>
            </a:srgb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chemeClr val="tx1">
                    <a:lumMod val="95000"/>
                    <a:lumOff val="5000"/>
                  </a:schemeClr>
                </a:solidFill>
              </a:rPr>
              <a:t>性格以外の側面において、一般的陰キャラ</a:t>
            </a:r>
            <a:r>
              <a:rPr lang="ja-JP" altLang="en-US" sz="4000" dirty="0">
                <a:solidFill>
                  <a:schemeClr val="tx1">
                    <a:lumMod val="95000"/>
                    <a:lumOff val="5000"/>
                  </a:schemeClr>
                </a:solidFill>
              </a:rPr>
              <a:t>と</a:t>
            </a:r>
            <a:endParaRPr lang="en-US" altLang="ja-JP" sz="4000" dirty="0">
              <a:solidFill>
                <a:schemeClr val="tx1">
                  <a:lumMod val="95000"/>
                  <a:lumOff val="5000"/>
                </a:schemeClr>
              </a:solidFill>
            </a:endParaRPr>
          </a:p>
          <a:p>
            <a:pPr algn="ctr"/>
            <a:r>
              <a:rPr kumimoji="1" lang="ja-JP" altLang="en-US" sz="4000" dirty="0">
                <a:solidFill>
                  <a:schemeClr val="tx1">
                    <a:lumMod val="95000"/>
                    <a:lumOff val="5000"/>
                  </a:schemeClr>
                </a:solidFill>
              </a:rPr>
              <a:t>陽キャラでイメージの差があるのかを検証</a:t>
            </a:r>
          </a:p>
        </p:txBody>
      </p:sp>
      <p:sp>
        <p:nvSpPr>
          <p:cNvPr id="8" name="角丸四角形 7"/>
          <p:cNvSpPr/>
          <p:nvPr/>
        </p:nvSpPr>
        <p:spPr>
          <a:xfrm>
            <a:off x="1018081" y="1146192"/>
            <a:ext cx="8486404" cy="1231038"/>
          </a:xfrm>
          <a:prstGeom prst="roundRect">
            <a:avLst/>
          </a:prstGeom>
          <a:solidFill>
            <a:srgbClr val="9DC3E6"/>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lumMod val="95000"/>
                    <a:lumOff val="5000"/>
                  </a:schemeClr>
                </a:solidFill>
              </a:rPr>
              <a:t>陰キャラと陽キャラの</a:t>
            </a:r>
            <a:r>
              <a:rPr lang="ja-JP" altLang="en-US" sz="3200" b="1" u="sng" dirty="0">
                <a:solidFill>
                  <a:schemeClr val="tx1">
                    <a:lumMod val="95000"/>
                    <a:lumOff val="5000"/>
                  </a:schemeClr>
                </a:solidFill>
              </a:rPr>
              <a:t>性格を除く</a:t>
            </a:r>
            <a:r>
              <a:rPr kumimoji="1" lang="ja-JP" altLang="en-US" sz="3200" b="1" u="sng" dirty="0">
                <a:solidFill>
                  <a:schemeClr val="tx1">
                    <a:lumMod val="95000"/>
                    <a:lumOff val="5000"/>
                  </a:schemeClr>
                </a:solidFill>
              </a:rPr>
              <a:t>印象</a:t>
            </a:r>
            <a:r>
              <a:rPr kumimoji="1" lang="ja-JP" altLang="en-US" sz="3200" b="1" dirty="0">
                <a:solidFill>
                  <a:schemeClr val="tx1">
                    <a:lumMod val="95000"/>
                    <a:lumOff val="5000"/>
                  </a:schemeClr>
                </a:solidFill>
              </a:rPr>
              <a:t>の違い</a:t>
            </a:r>
          </a:p>
        </p:txBody>
      </p:sp>
    </p:spTree>
    <p:extLst>
      <p:ext uri="{BB962C8B-B14F-4D97-AF65-F5344CB8AC3E}">
        <p14:creationId xmlns:p14="http://schemas.microsoft.com/office/powerpoint/2010/main" val="3785214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99661" y="257246"/>
            <a:ext cx="10515600" cy="1325563"/>
          </a:xfrm>
        </p:spPr>
        <p:txBody>
          <a:bodyPr>
            <a:normAutofit/>
          </a:bodyPr>
          <a:lstStyle/>
          <a:p>
            <a:r>
              <a:rPr kumimoji="1" lang="ja-JP" altLang="en-US" sz="3600" dirty="0">
                <a:latin typeface="+mn-ea"/>
                <a:ea typeface="+mn-ea"/>
              </a:rPr>
              <a:t>質問内容</a:t>
            </a:r>
            <a:r>
              <a:rPr kumimoji="1" lang="ja-JP" altLang="en-US" sz="3200" dirty="0">
                <a:latin typeface="+mn-ea"/>
                <a:ea typeface="+mn-ea"/>
              </a:rPr>
              <a:t>（調査</a:t>
            </a:r>
            <a:r>
              <a:rPr kumimoji="1" lang="en-US" altLang="ja-JP" sz="3200" dirty="0">
                <a:latin typeface="+mn-ea"/>
                <a:ea typeface="+mn-ea"/>
              </a:rPr>
              <a:t>Ⅱ </a:t>
            </a:r>
            <a:r>
              <a:rPr kumimoji="1" lang="ja-JP" altLang="en-US" sz="3200" dirty="0">
                <a:latin typeface="+mn-ea"/>
                <a:ea typeface="+mn-ea"/>
              </a:rPr>
              <a:t>：性格以外の側面）</a:t>
            </a:r>
          </a:p>
        </p:txBody>
      </p:sp>
      <p:sp>
        <p:nvSpPr>
          <p:cNvPr id="3" name="コンテンツ プレースホルダー 2"/>
          <p:cNvSpPr>
            <a:spLocks noGrp="1"/>
          </p:cNvSpPr>
          <p:nvPr>
            <p:ph idx="1"/>
          </p:nvPr>
        </p:nvSpPr>
        <p:spPr>
          <a:xfrm>
            <a:off x="838200" y="1781175"/>
            <a:ext cx="10515600" cy="4575175"/>
          </a:xfrm>
        </p:spPr>
        <p:txBody>
          <a:bodyPr>
            <a:normAutofit fontScale="92500" lnSpcReduction="10000"/>
          </a:bodyPr>
          <a:lstStyle/>
          <a:p>
            <a:r>
              <a:rPr kumimoji="1" lang="ja-JP" altLang="en-US" sz="3000" b="1" dirty="0">
                <a:solidFill>
                  <a:schemeClr val="accent1">
                    <a:lumMod val="50000"/>
                  </a:schemeClr>
                </a:solidFill>
              </a:rPr>
              <a:t>身体的特徴</a:t>
            </a:r>
            <a:endParaRPr kumimoji="1" lang="en-US" altLang="ja-JP" sz="3000" b="1" dirty="0">
              <a:solidFill>
                <a:schemeClr val="accent1">
                  <a:lumMod val="50000"/>
                </a:schemeClr>
              </a:solidFill>
            </a:endParaRPr>
          </a:p>
          <a:p>
            <a:pPr marL="0" indent="0">
              <a:buNone/>
            </a:pPr>
            <a:r>
              <a:rPr lang="ja-JP" altLang="en-US" sz="2600" dirty="0"/>
              <a:t>  </a:t>
            </a:r>
            <a:r>
              <a:rPr lang="en-US" altLang="ja-JP" dirty="0"/>
              <a:t>―</a:t>
            </a:r>
            <a:r>
              <a:rPr lang="ja-JP" altLang="en-US" dirty="0"/>
              <a:t>身長、体型（細さ）、姿勢、顔色、清潔感</a:t>
            </a:r>
            <a:endParaRPr lang="en-US" altLang="ja-JP" dirty="0"/>
          </a:p>
          <a:p>
            <a:r>
              <a:rPr kumimoji="1" lang="ja-JP" altLang="en-US" sz="3000" b="1" dirty="0">
                <a:solidFill>
                  <a:srgbClr val="C00000"/>
                </a:solidFill>
              </a:rPr>
              <a:t>ファッション的特徴</a:t>
            </a:r>
            <a:endParaRPr kumimoji="1" lang="en-US" altLang="ja-JP" sz="3000" b="1" dirty="0">
              <a:solidFill>
                <a:srgbClr val="C00000"/>
              </a:solidFill>
            </a:endParaRPr>
          </a:p>
          <a:p>
            <a:pPr marL="0" indent="0">
              <a:buNone/>
            </a:pPr>
            <a:r>
              <a:rPr lang="en-US" altLang="ja-JP" sz="2600" dirty="0"/>
              <a:t>  </a:t>
            </a:r>
            <a:r>
              <a:rPr lang="en-US" altLang="ja-JP" dirty="0"/>
              <a:t>―</a:t>
            </a:r>
            <a:r>
              <a:rPr lang="ja-JP" altLang="en-US" dirty="0"/>
              <a:t>帽子、ピアス、流行、前髪の長さ、髪色</a:t>
            </a:r>
            <a:endParaRPr lang="en-US" altLang="ja-JP" dirty="0"/>
          </a:p>
          <a:p>
            <a:r>
              <a:rPr kumimoji="1" lang="ja-JP" altLang="en-US" sz="3000" b="1" dirty="0">
                <a:solidFill>
                  <a:schemeClr val="accent2">
                    <a:lumMod val="75000"/>
                  </a:schemeClr>
                </a:solidFill>
              </a:rPr>
              <a:t>会話的特徴</a:t>
            </a:r>
            <a:endParaRPr kumimoji="1" lang="en-US" altLang="ja-JP" sz="3000" b="1" dirty="0">
              <a:solidFill>
                <a:schemeClr val="accent2">
                  <a:lumMod val="75000"/>
                </a:schemeClr>
              </a:solidFill>
            </a:endParaRPr>
          </a:p>
          <a:p>
            <a:pPr marL="0" indent="0">
              <a:buNone/>
            </a:pPr>
            <a:r>
              <a:rPr lang="en-US" altLang="ja-JP" sz="2600" dirty="0"/>
              <a:t>  </a:t>
            </a:r>
            <a:r>
              <a:rPr lang="en-US" altLang="ja-JP" dirty="0"/>
              <a:t>―</a:t>
            </a:r>
            <a:r>
              <a:rPr lang="ja-JP" altLang="en-US" dirty="0"/>
              <a:t>話し方、声（大小</a:t>
            </a:r>
            <a:r>
              <a:rPr lang="en-US" altLang="ja-JP" dirty="0"/>
              <a:t>/</a:t>
            </a:r>
            <a:r>
              <a:rPr lang="ja-JP" altLang="en-US" dirty="0"/>
              <a:t>調子）、会話時の視線、会話の持続</a:t>
            </a:r>
            <a:endParaRPr lang="en-US" altLang="ja-JP" dirty="0"/>
          </a:p>
          <a:p>
            <a:r>
              <a:rPr kumimoji="1" lang="ja-JP" altLang="en-US" sz="3000" b="1" dirty="0">
                <a:solidFill>
                  <a:schemeClr val="accent6">
                    <a:lumMod val="75000"/>
                  </a:schemeClr>
                </a:solidFill>
              </a:rPr>
              <a:t>行動的特徴</a:t>
            </a:r>
            <a:endParaRPr kumimoji="1" lang="en-US" altLang="ja-JP" sz="3000" b="1" dirty="0">
              <a:solidFill>
                <a:schemeClr val="accent6">
                  <a:lumMod val="75000"/>
                </a:schemeClr>
              </a:solidFill>
            </a:endParaRPr>
          </a:p>
          <a:p>
            <a:pPr marL="0" indent="0">
              <a:buNone/>
            </a:pPr>
            <a:r>
              <a:rPr lang="en-US" altLang="ja-JP" sz="2600" dirty="0"/>
              <a:t>  </a:t>
            </a:r>
            <a:r>
              <a:rPr lang="en-US" altLang="ja-JP" dirty="0"/>
              <a:t>―</a:t>
            </a:r>
            <a:r>
              <a:rPr lang="ja-JP" altLang="en-US" dirty="0"/>
              <a:t>講義時の席位置、行動人数、休日の過ごし方、歩く速度</a:t>
            </a:r>
            <a:endParaRPr lang="en-US" altLang="ja-JP" dirty="0"/>
          </a:p>
          <a:p>
            <a:r>
              <a:rPr kumimoji="1" lang="ja-JP" altLang="en-US" sz="3000" b="1" dirty="0">
                <a:ln>
                  <a:solidFill>
                    <a:schemeClr val="accent4">
                      <a:lumMod val="60000"/>
                      <a:lumOff val="40000"/>
                    </a:schemeClr>
                  </a:solidFill>
                </a:ln>
                <a:solidFill>
                  <a:schemeClr val="accent4">
                    <a:lumMod val="75000"/>
                  </a:schemeClr>
                </a:solidFill>
              </a:rPr>
              <a:t>交友関係的特徴</a:t>
            </a:r>
            <a:endParaRPr kumimoji="1" lang="en-US" altLang="ja-JP" sz="3000" b="1" dirty="0">
              <a:ln>
                <a:solidFill>
                  <a:schemeClr val="accent4">
                    <a:lumMod val="60000"/>
                    <a:lumOff val="40000"/>
                  </a:schemeClr>
                </a:solidFill>
              </a:ln>
              <a:solidFill>
                <a:schemeClr val="accent4">
                  <a:lumMod val="75000"/>
                </a:schemeClr>
              </a:solidFill>
            </a:endParaRPr>
          </a:p>
          <a:p>
            <a:pPr marL="0" indent="0">
              <a:buNone/>
            </a:pPr>
            <a:r>
              <a:rPr kumimoji="1" lang="en-US" altLang="ja-JP" sz="2600" dirty="0"/>
              <a:t>  </a:t>
            </a:r>
            <a:r>
              <a:rPr kumimoji="1" lang="en-US" altLang="ja-JP" dirty="0"/>
              <a:t>―</a:t>
            </a:r>
            <a:r>
              <a:rPr kumimoji="1" lang="ja-JP" altLang="en-US" dirty="0"/>
              <a:t>親しみやすさ、態度、対人関係の巧拙、友達の人数</a:t>
            </a:r>
          </a:p>
        </p:txBody>
      </p:sp>
      <p:sp>
        <p:nvSpPr>
          <p:cNvPr id="4" name="スライド番号プレースホルダー 3"/>
          <p:cNvSpPr>
            <a:spLocks noGrp="1"/>
          </p:cNvSpPr>
          <p:nvPr>
            <p:ph type="sldNum" sz="quarter" idx="12"/>
          </p:nvPr>
        </p:nvSpPr>
        <p:spPr/>
        <p:txBody>
          <a:bodyPr/>
          <a:lstStyle/>
          <a:p>
            <a:fld id="{2A7E97D1-D8B0-412E-944D-C873D5DADD7E}" type="slidenum">
              <a:rPr kumimoji="1" lang="ja-JP" altLang="en-US" smtClean="0"/>
              <a:t>12</a:t>
            </a:fld>
            <a:endParaRPr kumimoji="1" lang="ja-JP" altLang="en-US"/>
          </a:p>
        </p:txBody>
      </p:sp>
      <p:sp>
        <p:nvSpPr>
          <p:cNvPr id="5" name="楕円 4"/>
          <p:cNvSpPr/>
          <p:nvPr/>
        </p:nvSpPr>
        <p:spPr>
          <a:xfrm>
            <a:off x="7046845" y="840943"/>
            <a:ext cx="4575312" cy="1483732"/>
          </a:xfrm>
          <a:prstGeom prst="ellipse">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solidFill>
                  <a:schemeClr val="tx1">
                    <a:lumMod val="95000"/>
                    <a:lumOff val="5000"/>
                  </a:schemeClr>
                </a:solidFill>
              </a:rPr>
              <a:t>5</a:t>
            </a:r>
            <a:r>
              <a:rPr kumimoji="1" lang="ja-JP" altLang="en-US" sz="2400" dirty="0" err="1">
                <a:solidFill>
                  <a:schemeClr val="tx1">
                    <a:lumMod val="95000"/>
                    <a:lumOff val="5000"/>
                  </a:schemeClr>
                </a:solidFill>
              </a:rPr>
              <a:t>つの</a:t>
            </a:r>
            <a:r>
              <a:rPr lang="ja-JP" altLang="en-US" sz="2400" dirty="0">
                <a:solidFill>
                  <a:schemeClr val="tx1">
                    <a:lumMod val="95000"/>
                    <a:lumOff val="5000"/>
                  </a:schemeClr>
                </a:solidFill>
              </a:rPr>
              <a:t>要素が判断基準になっているのでは？</a:t>
            </a:r>
            <a:endParaRPr kumimoji="1" lang="ja-JP" altLang="en-US" sz="2400" dirty="0">
              <a:solidFill>
                <a:schemeClr val="tx1">
                  <a:lumMod val="95000"/>
                  <a:lumOff val="5000"/>
                </a:schemeClr>
              </a:solidFill>
            </a:endParaRPr>
          </a:p>
        </p:txBody>
      </p:sp>
      <p:sp>
        <p:nvSpPr>
          <p:cNvPr id="7" name="角丸四角形 6"/>
          <p:cNvSpPr/>
          <p:nvPr/>
        </p:nvSpPr>
        <p:spPr>
          <a:xfrm>
            <a:off x="8073887" y="2619512"/>
            <a:ext cx="3816626" cy="1219200"/>
          </a:xfrm>
          <a:prstGeom prst="roundRect">
            <a:avLst/>
          </a:prstGeom>
          <a:ln w="28575"/>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2800" b="1" dirty="0"/>
              <a:t>因子分析</a:t>
            </a:r>
          </a:p>
        </p:txBody>
      </p:sp>
    </p:spTree>
    <p:extLst>
      <p:ext uri="{BB962C8B-B14F-4D97-AF65-F5344CB8AC3E}">
        <p14:creationId xmlns:p14="http://schemas.microsoft.com/office/powerpoint/2010/main" val="3532123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10661" y="0"/>
            <a:ext cx="10515600" cy="1325563"/>
          </a:xfrm>
        </p:spPr>
        <p:txBody>
          <a:bodyPr>
            <a:normAutofit/>
          </a:bodyPr>
          <a:lstStyle/>
          <a:p>
            <a:r>
              <a:rPr lang="ja-JP" altLang="en-US" sz="2800" b="1" dirty="0"/>
              <a:t>  </a:t>
            </a:r>
            <a:r>
              <a:rPr kumimoji="1" lang="ja-JP" altLang="en-US" sz="3200" b="1" dirty="0">
                <a:latin typeface="+mn-ea"/>
                <a:ea typeface="+mn-ea"/>
              </a:rPr>
              <a:t>因子分析結果</a:t>
            </a:r>
            <a:r>
              <a:rPr kumimoji="1" lang="ja-JP" altLang="en-US" sz="2400" dirty="0">
                <a:latin typeface="+mn-ea"/>
                <a:ea typeface="+mn-ea"/>
              </a:rPr>
              <a:t>（一般化された最小二乗法、プロマックス回転）</a:t>
            </a:r>
            <a:endParaRPr kumimoji="1" lang="ja-JP" altLang="en-US" sz="1800" dirty="0">
              <a:latin typeface="+mn-ea"/>
              <a:ea typeface="+mn-ea"/>
            </a:endParaRPr>
          </a:p>
        </p:txBody>
      </p:sp>
      <p:sp>
        <p:nvSpPr>
          <p:cNvPr id="3" name="コンテンツ プレースホルダー 2"/>
          <p:cNvSpPr>
            <a:spLocks noGrp="1"/>
          </p:cNvSpPr>
          <p:nvPr>
            <p:ph idx="1"/>
          </p:nvPr>
        </p:nvSpPr>
        <p:spPr>
          <a:xfrm>
            <a:off x="208524" y="2035106"/>
            <a:ext cx="11858624" cy="4707697"/>
          </a:xfrm>
        </p:spPr>
        <p:txBody>
          <a:bodyPr>
            <a:normAutofit fontScale="92500" lnSpcReduction="10000"/>
          </a:bodyPr>
          <a:lstStyle/>
          <a:p>
            <a:pPr marL="0" indent="0">
              <a:buNone/>
            </a:pPr>
            <a:r>
              <a:rPr kumimoji="1" lang="ja-JP" altLang="en-US" b="1" dirty="0"/>
              <a:t>①会話</a:t>
            </a:r>
            <a:r>
              <a:rPr kumimoji="1" lang="en-US" altLang="ja-JP" b="1" dirty="0"/>
              <a:t>(</a:t>
            </a:r>
            <a:r>
              <a:rPr kumimoji="1" lang="ja-JP" altLang="en-US" b="1" dirty="0"/>
              <a:t>非言語</a:t>
            </a:r>
            <a:r>
              <a:rPr kumimoji="1" lang="en-US" altLang="ja-JP" b="1" dirty="0"/>
              <a:t>)</a:t>
            </a:r>
            <a:r>
              <a:rPr kumimoji="1" lang="ja-JP" altLang="en-US" b="1" dirty="0"/>
              <a:t>因子</a:t>
            </a:r>
            <a:r>
              <a:rPr kumimoji="1" lang="en-US" altLang="ja-JP" b="1" dirty="0"/>
              <a:t>			</a:t>
            </a:r>
            <a:r>
              <a:rPr kumimoji="1" lang="ja-JP" altLang="en-US" b="1" dirty="0"/>
              <a:t>　　①会話・活動性因子</a:t>
            </a:r>
            <a:endParaRPr kumimoji="1" lang="en-US" altLang="ja-JP" b="1" dirty="0"/>
          </a:p>
          <a:p>
            <a:pPr marL="0" indent="0">
              <a:buNone/>
            </a:pPr>
            <a:r>
              <a:rPr lang="en-US" altLang="ja-JP" sz="1900" dirty="0"/>
              <a:t>ex. </a:t>
            </a:r>
            <a:r>
              <a:rPr lang="ja-JP" altLang="en-US" sz="2200" dirty="0"/>
              <a:t>顔色、対人関係の巧拙、会話の働きかけ、</a:t>
            </a:r>
            <a:r>
              <a:rPr lang="en-US" altLang="ja-JP" sz="2200" dirty="0"/>
              <a:t>	</a:t>
            </a:r>
            <a:r>
              <a:rPr lang="ja-JP" altLang="en-US" sz="2200" dirty="0"/>
              <a:t>　　  </a:t>
            </a:r>
            <a:r>
              <a:rPr lang="en-US" altLang="ja-JP" sz="2200" dirty="0"/>
              <a:t>ex. </a:t>
            </a:r>
            <a:r>
              <a:rPr lang="ja-JP" altLang="en-US" sz="2200" dirty="0"/>
              <a:t>会話中の視線、会話の働きかけ、声の大きさ</a:t>
            </a:r>
            <a:endParaRPr lang="en-US" altLang="ja-JP" sz="2200" dirty="0"/>
          </a:p>
          <a:p>
            <a:pPr marL="0" indent="0">
              <a:buNone/>
            </a:pPr>
            <a:r>
              <a:rPr lang="ja-JP" altLang="en-US" sz="2200" dirty="0"/>
              <a:t>　 声の調子、会話中の視線、話し方　など</a:t>
            </a:r>
            <a:r>
              <a:rPr lang="en-US" altLang="ja-JP" sz="2200" dirty="0"/>
              <a:t>		  </a:t>
            </a:r>
            <a:r>
              <a:rPr lang="ja-JP" altLang="en-US" sz="2200" dirty="0"/>
              <a:t>話し方、声の調子、話すスピード　など</a:t>
            </a:r>
            <a:endParaRPr lang="en-US" altLang="ja-JP" sz="2200" dirty="0"/>
          </a:p>
          <a:p>
            <a:pPr marL="0" indent="0">
              <a:buNone/>
            </a:pPr>
            <a:r>
              <a:rPr kumimoji="1" lang="ja-JP" altLang="en-US" b="1" dirty="0"/>
              <a:t>②孤高因子</a:t>
            </a:r>
            <a:r>
              <a:rPr kumimoji="1" lang="en-US" altLang="ja-JP" b="1" dirty="0"/>
              <a:t>					</a:t>
            </a:r>
            <a:r>
              <a:rPr kumimoji="1" lang="ja-JP" altLang="en-US" b="1" dirty="0"/>
              <a:t>　　②ファッション因子</a:t>
            </a:r>
            <a:endParaRPr kumimoji="1" lang="en-US" altLang="ja-JP" b="1" dirty="0"/>
          </a:p>
          <a:p>
            <a:pPr marL="0" indent="0">
              <a:buNone/>
            </a:pPr>
            <a:r>
              <a:rPr lang="en-US" altLang="ja-JP" sz="1900" dirty="0"/>
              <a:t>ex. </a:t>
            </a:r>
            <a:r>
              <a:rPr lang="ja-JP" altLang="en-US" sz="2200" dirty="0"/>
              <a:t>行動人数、休日の過ごし方、髪色、</a:t>
            </a:r>
            <a:r>
              <a:rPr lang="en-US" altLang="ja-JP" sz="1900" dirty="0"/>
              <a:t>		</a:t>
            </a:r>
            <a:r>
              <a:rPr lang="ja-JP" altLang="en-US" sz="1900" dirty="0"/>
              <a:t>　　　</a:t>
            </a:r>
            <a:r>
              <a:rPr lang="en-US" altLang="ja-JP" sz="1900" dirty="0"/>
              <a:t>ex.</a:t>
            </a:r>
            <a:r>
              <a:rPr lang="en-US" altLang="ja-JP" sz="1700" dirty="0"/>
              <a:t> </a:t>
            </a:r>
            <a:r>
              <a:rPr lang="ja-JP" altLang="en-US" sz="2200" dirty="0"/>
              <a:t>髪色、流行、ピアス、講義時の席位置、</a:t>
            </a:r>
            <a:endParaRPr lang="en-US" altLang="ja-JP" sz="2200" dirty="0"/>
          </a:p>
          <a:p>
            <a:pPr marL="0" indent="0">
              <a:buNone/>
            </a:pPr>
            <a:r>
              <a:rPr lang="ja-JP" altLang="en-US" sz="1900" dirty="0"/>
              <a:t>　  </a:t>
            </a:r>
            <a:r>
              <a:rPr lang="ja-JP" altLang="en-US" sz="2200" dirty="0"/>
              <a:t>友達の人数、腰の低さ</a:t>
            </a:r>
            <a:r>
              <a:rPr lang="en-US" altLang="ja-JP" sz="1900" dirty="0"/>
              <a:t>				  </a:t>
            </a:r>
            <a:r>
              <a:rPr lang="ja-JP" altLang="en-US" sz="2200" dirty="0"/>
              <a:t>前髪の長さ、帽子</a:t>
            </a:r>
            <a:endParaRPr lang="en-US" altLang="ja-JP" sz="2200" dirty="0"/>
          </a:p>
          <a:p>
            <a:pPr marL="0" indent="0">
              <a:buNone/>
            </a:pPr>
            <a:r>
              <a:rPr kumimoji="1" lang="ja-JP" altLang="en-US" b="1" dirty="0"/>
              <a:t>③ファッション因子</a:t>
            </a:r>
            <a:r>
              <a:rPr kumimoji="1" lang="en-US" altLang="ja-JP" b="1" dirty="0"/>
              <a:t>		</a:t>
            </a:r>
            <a:r>
              <a:rPr kumimoji="1" lang="en-US" altLang="ja-JP" sz="2600" b="1" dirty="0"/>
              <a:t>	</a:t>
            </a:r>
            <a:r>
              <a:rPr kumimoji="1" lang="ja-JP" altLang="en-US" sz="2600" b="1" dirty="0"/>
              <a:t>　　</a:t>
            </a:r>
            <a:r>
              <a:rPr lang="ja-JP" altLang="en-US" b="1" dirty="0"/>
              <a:t>③対人スキル因子</a:t>
            </a:r>
            <a:endParaRPr lang="en-US" altLang="ja-JP" b="1" dirty="0"/>
          </a:p>
          <a:p>
            <a:pPr marL="0" indent="0">
              <a:buNone/>
            </a:pPr>
            <a:r>
              <a:rPr lang="en-US" altLang="ja-JP" sz="1900" dirty="0"/>
              <a:t>ex. </a:t>
            </a:r>
            <a:r>
              <a:rPr lang="ja-JP" altLang="en-US" sz="2200" dirty="0"/>
              <a:t>流行、講義時の席位置、ピアス</a:t>
            </a:r>
            <a:r>
              <a:rPr lang="en-US" altLang="ja-JP" sz="2200" dirty="0"/>
              <a:t>		</a:t>
            </a:r>
            <a:r>
              <a:rPr lang="ja-JP" altLang="en-US" sz="2200" dirty="0"/>
              <a:t>　　  </a:t>
            </a:r>
            <a:r>
              <a:rPr lang="en-US" altLang="ja-JP" sz="1900" dirty="0"/>
              <a:t>ex.</a:t>
            </a:r>
            <a:r>
              <a:rPr lang="en-US" altLang="ja-JP" sz="1800" dirty="0"/>
              <a:t> </a:t>
            </a:r>
            <a:r>
              <a:rPr lang="ja-JP" altLang="en-US" sz="2200" dirty="0"/>
              <a:t>対人関係の巧拙、会話の持続</a:t>
            </a:r>
            <a:endParaRPr lang="en-US" altLang="ja-JP" sz="2200" dirty="0"/>
          </a:p>
          <a:p>
            <a:pPr marL="0" indent="0">
              <a:buNone/>
            </a:pPr>
            <a:endParaRPr lang="en-US" altLang="ja-JP" sz="1800" dirty="0"/>
          </a:p>
          <a:p>
            <a:pPr marL="0" indent="0">
              <a:buNone/>
            </a:pPr>
            <a:r>
              <a:rPr kumimoji="1" lang="ja-JP" altLang="en-US" b="1" dirty="0"/>
              <a:t>④速度因子</a:t>
            </a:r>
            <a:r>
              <a:rPr kumimoji="1" lang="en-US" altLang="ja-JP" b="1" dirty="0"/>
              <a:t>					</a:t>
            </a:r>
            <a:r>
              <a:rPr kumimoji="1" lang="ja-JP" altLang="en-US" b="1" dirty="0"/>
              <a:t>　　④清涼感因子</a:t>
            </a:r>
            <a:endParaRPr kumimoji="1" lang="en-US" altLang="ja-JP" b="1" dirty="0"/>
          </a:p>
          <a:p>
            <a:pPr marL="0" indent="0">
              <a:buNone/>
            </a:pPr>
            <a:r>
              <a:rPr lang="en-US" altLang="ja-JP" sz="1900" dirty="0"/>
              <a:t>ex. </a:t>
            </a:r>
            <a:r>
              <a:rPr lang="ja-JP" altLang="en-US" sz="2200" dirty="0"/>
              <a:t>歩くペース、話すスピード</a:t>
            </a:r>
            <a:r>
              <a:rPr lang="en-US" altLang="ja-JP" sz="1900" dirty="0"/>
              <a:t>			</a:t>
            </a:r>
            <a:r>
              <a:rPr lang="ja-JP" altLang="en-US" sz="1900" dirty="0"/>
              <a:t>　　　</a:t>
            </a:r>
            <a:r>
              <a:rPr lang="en-US" altLang="ja-JP" sz="1900" dirty="0"/>
              <a:t>ex. </a:t>
            </a:r>
            <a:r>
              <a:rPr lang="ja-JP" altLang="en-US" sz="2200" dirty="0"/>
              <a:t>見た目の清潔感、背筋、顔色</a:t>
            </a:r>
            <a:endParaRPr lang="en-US" altLang="ja-JP" sz="2200" dirty="0"/>
          </a:p>
          <a:p>
            <a:pPr marL="0" indent="0">
              <a:buNone/>
            </a:pPr>
            <a:r>
              <a:rPr lang="en-US" altLang="ja-JP" sz="1800" dirty="0"/>
              <a:t> </a:t>
            </a:r>
            <a:endParaRPr kumimoji="1" lang="ja-JP" altLang="en-US" sz="1800" dirty="0"/>
          </a:p>
        </p:txBody>
      </p:sp>
      <p:sp>
        <p:nvSpPr>
          <p:cNvPr id="4" name="スライド番号プレースホルダー 3"/>
          <p:cNvSpPr>
            <a:spLocks noGrp="1"/>
          </p:cNvSpPr>
          <p:nvPr>
            <p:ph type="sldNum" sz="quarter" idx="12"/>
          </p:nvPr>
        </p:nvSpPr>
        <p:spPr/>
        <p:txBody>
          <a:bodyPr/>
          <a:lstStyle/>
          <a:p>
            <a:fld id="{2A7E97D1-D8B0-412E-944D-C873D5DADD7E}" type="slidenum">
              <a:rPr kumimoji="1" lang="ja-JP" altLang="en-US" smtClean="0"/>
              <a:t>13</a:t>
            </a:fld>
            <a:endParaRPr kumimoji="1" lang="ja-JP" altLang="en-US"/>
          </a:p>
        </p:txBody>
      </p:sp>
      <p:sp>
        <p:nvSpPr>
          <p:cNvPr id="5" name="角丸四角形 4"/>
          <p:cNvSpPr/>
          <p:nvPr/>
        </p:nvSpPr>
        <p:spPr>
          <a:xfrm>
            <a:off x="173958" y="1517974"/>
            <a:ext cx="5641056" cy="5203501"/>
          </a:xfrm>
          <a:prstGeom prst="roundRect">
            <a:avLst/>
          </a:prstGeom>
          <a:no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6315147" y="1504366"/>
            <a:ext cx="5752001" cy="5203501"/>
          </a:xfrm>
          <a:prstGeom prst="round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1158800" y="1192696"/>
            <a:ext cx="3684104" cy="6329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lumMod val="95000"/>
                    <a:lumOff val="5000"/>
                  </a:schemeClr>
                </a:solidFill>
              </a:rPr>
              <a:t>陰</a:t>
            </a:r>
            <a:r>
              <a:rPr kumimoji="1" lang="ja-JP" altLang="en-US" sz="3200" b="1" dirty="0">
                <a:solidFill>
                  <a:schemeClr val="tx1">
                    <a:lumMod val="95000"/>
                    <a:lumOff val="5000"/>
                  </a:schemeClr>
                </a:solidFill>
              </a:rPr>
              <a:t>キャラ印象構造</a:t>
            </a:r>
          </a:p>
        </p:txBody>
      </p:sp>
      <p:sp>
        <p:nvSpPr>
          <p:cNvPr id="8" name="正方形/長方形 7"/>
          <p:cNvSpPr/>
          <p:nvPr/>
        </p:nvSpPr>
        <p:spPr>
          <a:xfrm>
            <a:off x="7349096" y="1209766"/>
            <a:ext cx="3684104" cy="6329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lumMod val="95000"/>
                    <a:lumOff val="5000"/>
                  </a:schemeClr>
                </a:solidFill>
              </a:rPr>
              <a:t>陽</a:t>
            </a:r>
            <a:r>
              <a:rPr kumimoji="1" lang="ja-JP" altLang="en-US" sz="3200" b="1" dirty="0">
                <a:solidFill>
                  <a:schemeClr val="tx1">
                    <a:lumMod val="95000"/>
                    <a:lumOff val="5000"/>
                  </a:schemeClr>
                </a:solidFill>
              </a:rPr>
              <a:t>キャラ印象構造</a:t>
            </a:r>
          </a:p>
        </p:txBody>
      </p:sp>
      <p:sp>
        <p:nvSpPr>
          <p:cNvPr id="15" name="角丸四角形 14"/>
          <p:cNvSpPr/>
          <p:nvPr/>
        </p:nvSpPr>
        <p:spPr>
          <a:xfrm>
            <a:off x="1158800" y="1148323"/>
            <a:ext cx="3710608" cy="632929"/>
          </a:xfrm>
          <a:prstGeom prst="round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p:cNvSpPr/>
          <p:nvPr/>
        </p:nvSpPr>
        <p:spPr>
          <a:xfrm>
            <a:off x="7322592" y="1187902"/>
            <a:ext cx="3710608" cy="632929"/>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p:cNvSpPr/>
          <p:nvPr/>
        </p:nvSpPr>
        <p:spPr>
          <a:xfrm>
            <a:off x="208524" y="4216439"/>
            <a:ext cx="4674577" cy="1278753"/>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p:cNvSpPr/>
          <p:nvPr/>
        </p:nvSpPr>
        <p:spPr>
          <a:xfrm>
            <a:off x="6328840" y="3038981"/>
            <a:ext cx="4732460" cy="1349973"/>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79746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arn(inVertical)">
                                      <p:cBhvr>
                                        <p:cTn id="25" dur="500"/>
                                        <p:tgtEl>
                                          <p:spTgt spid="3">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barn(inVertical)">
                                      <p:cBhvr>
                                        <p:cTn id="28" dur="500"/>
                                        <p:tgtEl>
                                          <p:spTgt spid="3">
                                            <p:txEl>
                                              <p:pRg st="7" end="7"/>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barn(inVertical)">
                                      <p:cBhvr>
                                        <p:cTn id="31" dur="500"/>
                                        <p:tgtEl>
                                          <p:spTgt spid="3">
                                            <p:txEl>
                                              <p:pRg st="9" end="9"/>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barn(inVertical)">
                                      <p:cBhvr>
                                        <p:cTn id="34" dur="500"/>
                                        <p:tgtEl>
                                          <p:spTgt spid="3">
                                            <p:txEl>
                                              <p:pRg st="10" end="10"/>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barn(inVertical)">
                                      <p:cBhvr>
                                        <p:cTn id="37" dur="500"/>
                                        <p:tgtEl>
                                          <p:spTgt spid="3">
                                            <p:txEl>
                                              <p:pRg st="11" end="1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4102" y="-105153"/>
            <a:ext cx="11994071" cy="1325563"/>
          </a:xfrm>
        </p:spPr>
        <p:txBody>
          <a:bodyPr>
            <a:normAutofit/>
          </a:bodyPr>
          <a:lstStyle/>
          <a:p>
            <a:r>
              <a:rPr kumimoji="1" lang="ja-JP" altLang="en-US" sz="3200" b="1" dirty="0">
                <a:latin typeface="+mn-ea"/>
                <a:ea typeface="+mn-ea"/>
              </a:rPr>
              <a:t>キャラ自認による印象</a:t>
            </a:r>
            <a:r>
              <a:rPr lang="ja-JP" altLang="en-US" sz="3200" b="1" dirty="0">
                <a:latin typeface="+mn-ea"/>
                <a:ea typeface="+mn-ea"/>
              </a:rPr>
              <a:t>差　～性格以外～（評価対象：</a:t>
            </a:r>
            <a:r>
              <a:rPr kumimoji="1" lang="ja-JP" altLang="en-US" sz="3200" b="1" dirty="0">
                <a:latin typeface="+mn-ea"/>
                <a:ea typeface="+mn-ea"/>
              </a:rPr>
              <a:t>陰キャラ）</a:t>
            </a:r>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7E97D1-D8B0-412E-944D-C873D5DADD7E}"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1" lang="ja-JP" altLang="en-US" sz="12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pic>
        <p:nvPicPr>
          <p:cNvPr id="4098" name="Picture 2" descr="「いらすとや　男の子」の画像検索結果"/>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8610600" y="4989187"/>
            <a:ext cx="1372040" cy="186881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関連画像"/>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78434" y="4916330"/>
            <a:ext cx="1801978" cy="1805145"/>
          </a:xfrm>
          <a:prstGeom prst="rect">
            <a:avLst/>
          </a:prstGeom>
          <a:noFill/>
          <a:extLst>
            <a:ext uri="{909E8E84-426E-40DD-AFC4-6F175D3DCCD1}">
              <a14:hiddenFill xmlns:a14="http://schemas.microsoft.com/office/drawing/2010/main">
                <a:solidFill>
                  <a:srgbClr val="FFFFFF"/>
                </a:solidFill>
              </a14:hiddenFill>
            </a:ext>
          </a:extLst>
        </p:spPr>
      </p:pic>
      <p:sp>
        <p:nvSpPr>
          <p:cNvPr id="5" name="雲形吹き出し 4"/>
          <p:cNvSpPr/>
          <p:nvPr/>
        </p:nvSpPr>
        <p:spPr>
          <a:xfrm>
            <a:off x="4046982" y="852875"/>
            <a:ext cx="2875722" cy="2915479"/>
          </a:xfrm>
          <a:prstGeom prst="cloudCallout">
            <a:avLst>
              <a:gd name="adj1" fmla="val -61847"/>
              <a:gd name="adj2" fmla="val 91587"/>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 name="雲形吹き出し 7"/>
          <p:cNvSpPr/>
          <p:nvPr/>
        </p:nvSpPr>
        <p:spPr>
          <a:xfrm>
            <a:off x="5125924" y="824574"/>
            <a:ext cx="2922104" cy="3074159"/>
          </a:xfrm>
          <a:prstGeom prst="cloudCallout">
            <a:avLst>
              <a:gd name="adj1" fmla="val 69793"/>
              <a:gd name="adj2" fmla="val 87897"/>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6" name="円形吹き出し 5"/>
          <p:cNvSpPr/>
          <p:nvPr/>
        </p:nvSpPr>
        <p:spPr>
          <a:xfrm>
            <a:off x="74102" y="4710345"/>
            <a:ext cx="2111886" cy="1258957"/>
          </a:xfrm>
          <a:prstGeom prst="wedgeEllipseCallout">
            <a:avLst>
              <a:gd name="adj1" fmla="val 36340"/>
              <a:gd name="adj2" fmla="val 6011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lumMod val="95000"/>
                    <a:lumOff val="5000"/>
                  </a:prstClr>
                </a:solidFill>
                <a:effectLst/>
                <a:uLnTx/>
                <a:uFillTx/>
                <a:latin typeface="游ゴシック" panose="020F0502020204030204"/>
                <a:ea typeface="游ゴシック" panose="020B0400000000000000" pitchFamily="50" charset="-128"/>
                <a:cs typeface="+mn-cs"/>
              </a:rPr>
              <a:t>俺 陽キャ</a:t>
            </a:r>
          </a:p>
        </p:txBody>
      </p:sp>
      <p:sp>
        <p:nvSpPr>
          <p:cNvPr id="11" name="円形吹き出し 10"/>
          <p:cNvSpPr/>
          <p:nvPr/>
        </p:nvSpPr>
        <p:spPr>
          <a:xfrm>
            <a:off x="9939337" y="4710344"/>
            <a:ext cx="2128837" cy="1258957"/>
          </a:xfrm>
          <a:prstGeom prst="wedgeEllipseCallout">
            <a:avLst>
              <a:gd name="adj1" fmla="val -39779"/>
              <a:gd name="adj2" fmla="val 5586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lumMod val="95000"/>
                    <a:lumOff val="5000"/>
                  </a:prstClr>
                </a:solidFill>
                <a:effectLst/>
                <a:uLnTx/>
                <a:uFillTx/>
                <a:latin typeface="游ゴシック" panose="020F0502020204030204"/>
                <a:ea typeface="游ゴシック" panose="020B0400000000000000" pitchFamily="50" charset="-128"/>
                <a:cs typeface="+mn-cs"/>
              </a:rPr>
              <a:t>俺 陰キャ</a:t>
            </a:r>
          </a:p>
        </p:txBody>
      </p:sp>
      <p:pic>
        <p:nvPicPr>
          <p:cNvPr id="4102" name="Picture 6" descr="関連画像"/>
          <p:cNvPicPr>
            <a:picLocks noChangeAspect="1" noChangeArrowheads="1"/>
          </p:cNvPicPr>
          <p:nvPr/>
        </p:nvPicPr>
        <p:blipFill>
          <a:blip r:embed="rId5" cstate="print">
            <a:duotone>
              <a:prstClr val="black"/>
              <a:schemeClr val="accent5">
                <a:lumMod val="50000"/>
                <a:tint val="45000"/>
                <a:satMod val="400000"/>
              </a:schemeClr>
            </a:duotone>
            <a:extLst>
              <a:ext uri="{28A0092B-C50C-407E-A947-70E740481C1C}">
                <a14:useLocalDpi xmlns:a14="http://schemas.microsoft.com/office/drawing/2010/main" val="0"/>
              </a:ext>
            </a:extLst>
          </a:blip>
          <a:srcRect/>
          <a:stretch>
            <a:fillRect/>
          </a:stretch>
        </p:blipFill>
        <p:spPr bwMode="auto">
          <a:xfrm>
            <a:off x="4928474" y="1220410"/>
            <a:ext cx="2544763" cy="2544763"/>
          </a:xfrm>
          <a:prstGeom prst="rect">
            <a:avLst/>
          </a:prstGeom>
          <a:noFill/>
          <a:extLst>
            <a:ext uri="{909E8E84-426E-40DD-AFC4-6F175D3DCCD1}">
              <a14:hiddenFill xmlns:a14="http://schemas.microsoft.com/office/drawing/2010/main">
                <a:solidFill>
                  <a:srgbClr val="FFFFFF"/>
                </a:solidFill>
              </a14:hiddenFill>
            </a:ext>
          </a:extLst>
        </p:spPr>
      </p:pic>
      <p:sp>
        <p:nvSpPr>
          <p:cNvPr id="10" name="左右矢印 9"/>
          <p:cNvSpPr/>
          <p:nvPr/>
        </p:nvSpPr>
        <p:spPr>
          <a:xfrm>
            <a:off x="4331145" y="5545807"/>
            <a:ext cx="3573463" cy="1175668"/>
          </a:xfrm>
          <a:prstGeom prst="leftRightArrow">
            <a:avLst/>
          </a:prstGeom>
          <a:solidFill>
            <a:srgbClr val="C000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3" name="角丸四角形 12"/>
          <p:cNvSpPr/>
          <p:nvPr/>
        </p:nvSpPr>
        <p:spPr>
          <a:xfrm>
            <a:off x="4318002" y="4454129"/>
            <a:ext cx="3599751" cy="1070115"/>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prstClr val="black">
                    <a:lumMod val="95000"/>
                    <a:lumOff val="5000"/>
                  </a:prstClr>
                </a:solidFill>
                <a:effectLst/>
                <a:uLnTx/>
                <a:uFillTx/>
                <a:latin typeface="游ゴシック" panose="020F0502020204030204"/>
                <a:ea typeface="游ゴシック" panose="020B0400000000000000" pitchFamily="50" charset="-128"/>
                <a:cs typeface="+mn-cs"/>
              </a:rPr>
              <a:t>25</a:t>
            </a:r>
            <a:r>
              <a:rPr kumimoji="1" lang="ja-JP" altLang="en-US" sz="2800" b="1" i="0" u="none" strike="noStrike" kern="1200" cap="none" spc="0" normalizeH="0" baseline="0" noProof="0" dirty="0">
                <a:ln>
                  <a:noFill/>
                </a:ln>
                <a:solidFill>
                  <a:prstClr val="black">
                    <a:lumMod val="95000"/>
                    <a:lumOff val="5000"/>
                  </a:prstClr>
                </a:solidFill>
                <a:effectLst/>
                <a:uLnTx/>
                <a:uFillTx/>
                <a:latin typeface="游ゴシック" panose="020F0502020204030204"/>
                <a:ea typeface="游ゴシック" panose="020B0400000000000000" pitchFamily="50" charset="-128"/>
                <a:cs typeface="+mn-cs"/>
              </a:rPr>
              <a:t>項目中</a:t>
            </a:r>
            <a:endParaRPr kumimoji="1" lang="en-US" altLang="ja-JP" sz="2800" b="1" i="0" u="none" strike="noStrike" kern="1200" cap="none" spc="0" normalizeH="0" baseline="0" noProof="0" dirty="0">
              <a:ln>
                <a:noFill/>
              </a:ln>
              <a:solidFill>
                <a:prstClr val="black">
                  <a:lumMod val="95000"/>
                  <a:lumOff val="5000"/>
                </a:prstClr>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b="1" i="0" u="sng" strike="noStrike" kern="1200" cap="none" spc="0" normalizeH="0" baseline="0" noProof="0" dirty="0">
                <a:ln>
                  <a:noFill/>
                </a:ln>
                <a:solidFill>
                  <a:prstClr val="black">
                    <a:lumMod val="95000"/>
                    <a:lumOff val="5000"/>
                  </a:prstClr>
                </a:solidFill>
                <a:effectLst/>
                <a:uLnTx/>
                <a:uFillTx/>
                <a:latin typeface="游ゴシック" panose="020F0502020204030204"/>
                <a:ea typeface="游ゴシック" panose="020B0400000000000000" pitchFamily="50" charset="-128"/>
                <a:cs typeface="+mn-cs"/>
              </a:rPr>
              <a:t>2</a:t>
            </a:r>
            <a:r>
              <a:rPr kumimoji="1" lang="ja-JP" altLang="en-US" sz="2800" b="1" i="0" u="sng" strike="noStrike" kern="1200" cap="none" spc="0" normalizeH="0" baseline="0" noProof="0" dirty="0">
                <a:ln>
                  <a:noFill/>
                </a:ln>
                <a:solidFill>
                  <a:prstClr val="black">
                    <a:lumMod val="95000"/>
                    <a:lumOff val="5000"/>
                  </a:prstClr>
                </a:solidFill>
                <a:effectLst/>
                <a:uLnTx/>
                <a:uFillTx/>
                <a:latin typeface="游ゴシック" panose="020F0502020204030204"/>
                <a:ea typeface="游ゴシック" panose="020B0400000000000000" pitchFamily="50" charset="-128"/>
                <a:cs typeface="+mn-cs"/>
              </a:rPr>
              <a:t>項目</a:t>
            </a:r>
            <a:r>
              <a:rPr kumimoji="1" lang="ja-JP" altLang="en-US" sz="2800" b="1" i="0" u="none" strike="noStrike" kern="1200" cap="none" spc="0" normalizeH="0" baseline="0" noProof="0" dirty="0">
                <a:ln>
                  <a:noFill/>
                </a:ln>
                <a:solidFill>
                  <a:prstClr val="black">
                    <a:lumMod val="95000"/>
                    <a:lumOff val="5000"/>
                  </a:prstClr>
                </a:solidFill>
                <a:effectLst/>
                <a:uLnTx/>
                <a:uFillTx/>
                <a:latin typeface="游ゴシック" panose="020F0502020204030204"/>
                <a:ea typeface="游ゴシック" panose="020B0400000000000000" pitchFamily="50" charset="-128"/>
                <a:cs typeface="+mn-cs"/>
              </a:rPr>
              <a:t>に</a:t>
            </a:r>
            <a:r>
              <a:rPr lang="ja-JP" altLang="en-US" sz="2800" b="1" dirty="0">
                <a:solidFill>
                  <a:prstClr val="black">
                    <a:lumMod val="95000"/>
                    <a:lumOff val="5000"/>
                  </a:prstClr>
                </a:solidFill>
                <a:latin typeface="游ゴシック" panose="020F0502020204030204"/>
                <a:ea typeface="游ゴシック" panose="020B0400000000000000" pitchFamily="50" charset="-128"/>
              </a:rPr>
              <a:t>のみ</a:t>
            </a:r>
            <a:r>
              <a:rPr kumimoji="1" lang="ja-JP" altLang="en-US" sz="2800" b="1" i="0" u="none" strike="noStrike" kern="1200" cap="none" spc="0" normalizeH="0" baseline="0" noProof="0" dirty="0">
                <a:ln>
                  <a:noFill/>
                </a:ln>
                <a:solidFill>
                  <a:prstClr val="black">
                    <a:lumMod val="95000"/>
                    <a:lumOff val="5000"/>
                  </a:prstClr>
                </a:solidFill>
                <a:effectLst/>
                <a:uLnTx/>
                <a:uFillTx/>
                <a:latin typeface="游ゴシック" panose="020F0502020204030204"/>
                <a:ea typeface="游ゴシック" panose="020B0400000000000000" pitchFamily="50" charset="-128"/>
                <a:cs typeface="+mn-cs"/>
              </a:rPr>
              <a:t>有意差</a:t>
            </a:r>
            <a:endParaRPr kumimoji="1" lang="en-US" altLang="ja-JP" sz="2800" b="1" i="0" u="none" strike="noStrike" kern="1200" cap="none" spc="0" normalizeH="0" baseline="0" noProof="0" dirty="0">
              <a:ln>
                <a:noFill/>
              </a:ln>
              <a:solidFill>
                <a:prstClr val="black">
                  <a:lumMod val="95000"/>
                  <a:lumOff val="5000"/>
                </a:prstClr>
              </a:solidFill>
              <a:effectLst/>
              <a:uLnTx/>
              <a:uFillTx/>
              <a:latin typeface="游ゴシック" panose="020F0502020204030204"/>
              <a:ea typeface="游ゴシック" panose="020B0400000000000000" pitchFamily="50" charset="-128"/>
              <a:cs typeface="+mn-cs"/>
            </a:endParaRPr>
          </a:p>
        </p:txBody>
      </p:sp>
      <p:sp>
        <p:nvSpPr>
          <p:cNvPr id="19" name="楕円 18"/>
          <p:cNvSpPr/>
          <p:nvPr/>
        </p:nvSpPr>
        <p:spPr>
          <a:xfrm>
            <a:off x="150431" y="1733904"/>
            <a:ext cx="2519973" cy="1457739"/>
          </a:xfrm>
          <a:prstGeom prst="ellipse">
            <a:avLst/>
          </a:prstGeom>
          <a:solidFill>
            <a:schemeClr val="accent6">
              <a:alpha val="25882"/>
            </a:schemeClr>
          </a:solidFill>
          <a:ln>
            <a:solidFill>
              <a:schemeClr val="accent6">
                <a:lumMod val="5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400" b="1" dirty="0">
                <a:solidFill>
                  <a:prstClr val="black"/>
                </a:solidFill>
                <a:latin typeface="游ゴシック" panose="020F0502020204030204"/>
                <a:ea typeface="游ゴシック" panose="020B0400000000000000" pitchFamily="50" charset="-128"/>
              </a:rPr>
              <a:t>講義のとき</a:t>
            </a:r>
            <a:endParaRPr lang="en-US" altLang="ja-JP" sz="2400" b="1" dirty="0">
              <a:solidFill>
                <a:prstClr val="black"/>
              </a:solidFill>
              <a:latin typeface="游ゴシック" panose="020F0502020204030204"/>
              <a:ea typeface="游ゴシック" panose="020B04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前方に座る</a:t>
            </a:r>
            <a:endParaRPr kumimoji="1" lang="en-US" altLang="ja-JP" sz="2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endParaRPr>
          </a:p>
        </p:txBody>
      </p:sp>
      <p:sp>
        <p:nvSpPr>
          <p:cNvPr id="27" name="テキスト ボックス 26"/>
          <p:cNvSpPr txBox="1"/>
          <p:nvPr/>
        </p:nvSpPr>
        <p:spPr>
          <a:xfrm>
            <a:off x="5059412" y="1216136"/>
            <a:ext cx="228288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一般的陰キャラ像</a:t>
            </a:r>
          </a:p>
        </p:txBody>
      </p:sp>
      <p:sp>
        <p:nvSpPr>
          <p:cNvPr id="28" name="楕円 27"/>
          <p:cNvSpPr/>
          <p:nvPr/>
        </p:nvSpPr>
        <p:spPr>
          <a:xfrm>
            <a:off x="9149094" y="1690007"/>
            <a:ext cx="2852406" cy="1457739"/>
          </a:xfrm>
          <a:prstGeom prst="ellipse">
            <a:avLst/>
          </a:prstGeom>
          <a:solidFill>
            <a:schemeClr val="accent6">
              <a:alpha val="70000"/>
            </a:schemeClr>
          </a:solidFill>
          <a:ln>
            <a:solidFill>
              <a:schemeClr val="accent6">
                <a:lumMod val="5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400" b="1" dirty="0">
                <a:solidFill>
                  <a:prstClr val="black"/>
                </a:solidFill>
                <a:latin typeface="游ゴシック" panose="020F0502020204030204"/>
                <a:ea typeface="游ゴシック" panose="020B0400000000000000" pitchFamily="50" charset="-128"/>
              </a:rPr>
              <a:t>講義のとき</a:t>
            </a:r>
            <a:endParaRPr lang="en-US" altLang="ja-JP" sz="2400" b="1" dirty="0">
              <a:solidFill>
                <a:prstClr val="black"/>
              </a:solidFill>
              <a:latin typeface="游ゴシック" panose="020F0502020204030204"/>
              <a:ea typeface="游ゴシック" panose="020B04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真ん中より</a:t>
            </a:r>
            <a:endParaRPr kumimoji="1" lang="en-US" altLang="ja-JP" sz="2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少し前に座る</a:t>
            </a:r>
            <a:endParaRPr kumimoji="1" lang="en-US" altLang="ja-JP" sz="2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endParaRPr>
          </a:p>
        </p:txBody>
      </p:sp>
      <p:sp>
        <p:nvSpPr>
          <p:cNvPr id="29" name="楕円 28"/>
          <p:cNvSpPr/>
          <p:nvPr/>
        </p:nvSpPr>
        <p:spPr>
          <a:xfrm>
            <a:off x="1261521" y="3017953"/>
            <a:ext cx="2418890" cy="1457739"/>
          </a:xfrm>
          <a:prstGeom prst="ellipse">
            <a:avLst/>
          </a:prstGeom>
          <a:solidFill>
            <a:schemeClr val="accent6">
              <a:alpha val="25882"/>
            </a:schemeClr>
          </a:solidFill>
          <a:ln>
            <a:solidFill>
              <a:schemeClr val="accent6">
                <a:lumMod val="5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400" b="1" dirty="0">
                <a:solidFill>
                  <a:prstClr val="black"/>
                </a:solidFill>
                <a:latin typeface="游ゴシック" panose="020F0502020204030204"/>
                <a:ea typeface="游ゴシック" panose="020B0400000000000000" pitchFamily="50" charset="-128"/>
              </a:rPr>
              <a:t>歩く速さが</a:t>
            </a:r>
            <a:endParaRPr lang="en-US" altLang="ja-JP" sz="2400" b="1" dirty="0">
              <a:solidFill>
                <a:prstClr val="black"/>
              </a:solidFill>
              <a:latin typeface="游ゴシック" panose="020F0502020204030204"/>
              <a:ea typeface="游ゴシック" panose="020B04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400" b="1" dirty="0">
                <a:solidFill>
                  <a:prstClr val="black"/>
                </a:solidFill>
                <a:latin typeface="游ゴシック" panose="020F0502020204030204"/>
                <a:ea typeface="游ゴシック" panose="020B0400000000000000" pitchFamily="50" charset="-128"/>
              </a:rPr>
              <a:t>中くらい</a:t>
            </a:r>
            <a:endParaRPr lang="en-US" altLang="ja-JP" sz="2400" b="1" dirty="0">
              <a:solidFill>
                <a:prstClr val="black"/>
              </a:solidFill>
              <a:latin typeface="游ゴシック" panose="020F0502020204030204"/>
              <a:ea typeface="游ゴシック" panose="020B0400000000000000" pitchFamily="50" charset="-128"/>
            </a:endParaRPr>
          </a:p>
        </p:txBody>
      </p:sp>
      <p:sp>
        <p:nvSpPr>
          <p:cNvPr id="30" name="楕円 29"/>
          <p:cNvSpPr/>
          <p:nvPr/>
        </p:nvSpPr>
        <p:spPr>
          <a:xfrm>
            <a:off x="8665857" y="3101066"/>
            <a:ext cx="2849868" cy="1457739"/>
          </a:xfrm>
          <a:prstGeom prst="ellipse">
            <a:avLst/>
          </a:prstGeom>
          <a:solidFill>
            <a:schemeClr val="accent6">
              <a:alpha val="70000"/>
            </a:schemeClr>
          </a:solidFill>
          <a:ln>
            <a:solidFill>
              <a:schemeClr val="accent6">
                <a:lumMod val="5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400" b="1" dirty="0">
                <a:solidFill>
                  <a:prstClr val="black"/>
                </a:solidFill>
                <a:latin typeface="游ゴシック" panose="020F0502020204030204"/>
                <a:ea typeface="游ゴシック" panose="020B0400000000000000" pitchFamily="50" charset="-128"/>
              </a:rPr>
              <a:t>歩くのが</a:t>
            </a:r>
            <a:endParaRPr lang="en-US" altLang="ja-JP" sz="2400" b="1" dirty="0">
              <a:solidFill>
                <a:prstClr val="black"/>
              </a:solidFill>
              <a:latin typeface="游ゴシック" panose="020F0502020204030204"/>
              <a:ea typeface="游ゴシック" panose="020B04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400" b="1" dirty="0">
                <a:solidFill>
                  <a:prstClr val="black"/>
                </a:solidFill>
                <a:latin typeface="游ゴシック" panose="020F0502020204030204"/>
                <a:ea typeface="游ゴシック" panose="020B0400000000000000" pitchFamily="50" charset="-128"/>
              </a:rPr>
              <a:t>ちょっと速い</a:t>
            </a:r>
            <a:endParaRPr lang="en-US" altLang="ja-JP" sz="2400" b="1"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54626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500"/>
                                        <p:tgtEl>
                                          <p:spTgt spid="2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50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arn(inVertical)">
                                      <p:cBhvr>
                                        <p:cTn id="29" dur="500"/>
                                        <p:tgtEl>
                                          <p:spTgt spid="13"/>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0" grpId="0" animBg="1"/>
      <p:bldP spid="13" grpId="0" animBg="1"/>
      <p:bldP spid="19" grpId="0" animBg="1"/>
      <p:bldP spid="28" grpId="0" animBg="1"/>
      <p:bldP spid="29"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5662" y="-105513"/>
            <a:ext cx="11994969" cy="1325563"/>
          </a:xfrm>
        </p:spPr>
        <p:txBody>
          <a:bodyPr>
            <a:normAutofit/>
          </a:bodyPr>
          <a:lstStyle/>
          <a:p>
            <a:r>
              <a:rPr kumimoji="1" lang="ja-JP" altLang="en-US" sz="3200" b="1" dirty="0">
                <a:latin typeface="+mn-ea"/>
                <a:ea typeface="+mn-ea"/>
              </a:rPr>
              <a:t>キャラ自認による印象</a:t>
            </a:r>
            <a:r>
              <a:rPr lang="ja-JP" altLang="en-US" sz="3200" b="1" dirty="0">
                <a:latin typeface="+mn-ea"/>
                <a:ea typeface="+mn-ea"/>
              </a:rPr>
              <a:t>差　～性格以外～</a:t>
            </a:r>
            <a:r>
              <a:rPr kumimoji="1" lang="ja-JP" altLang="en-US" sz="3200" b="1" dirty="0">
                <a:latin typeface="+mn-ea"/>
                <a:ea typeface="+mn-ea"/>
              </a:rPr>
              <a:t>（評価対象：陽キャラ）</a:t>
            </a:r>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7E97D1-D8B0-412E-944D-C873D5DADD7E}"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1" lang="ja-JP" altLang="en-US" sz="12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pic>
        <p:nvPicPr>
          <p:cNvPr id="4098" name="Picture 2" descr="「いらすとや　男の子」の画像検索結果"/>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8610600" y="4989187"/>
            <a:ext cx="1372040" cy="186881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関連画像"/>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78434" y="4916330"/>
            <a:ext cx="1801978" cy="1805145"/>
          </a:xfrm>
          <a:prstGeom prst="rect">
            <a:avLst/>
          </a:prstGeom>
          <a:noFill/>
          <a:extLst>
            <a:ext uri="{909E8E84-426E-40DD-AFC4-6F175D3DCCD1}">
              <a14:hiddenFill xmlns:a14="http://schemas.microsoft.com/office/drawing/2010/main">
                <a:solidFill>
                  <a:srgbClr val="FFFFFF"/>
                </a:solidFill>
              </a14:hiddenFill>
            </a:ext>
          </a:extLst>
        </p:spPr>
      </p:pic>
      <p:sp>
        <p:nvSpPr>
          <p:cNvPr id="5" name="雲形吹き出し 4"/>
          <p:cNvSpPr/>
          <p:nvPr/>
        </p:nvSpPr>
        <p:spPr>
          <a:xfrm>
            <a:off x="4051619" y="839557"/>
            <a:ext cx="2875722" cy="2915479"/>
          </a:xfrm>
          <a:prstGeom prst="cloudCallout">
            <a:avLst>
              <a:gd name="adj1" fmla="val -62154"/>
              <a:gd name="adj2" fmla="val 92190"/>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 name="雲形吹き出し 7"/>
          <p:cNvSpPr/>
          <p:nvPr/>
        </p:nvSpPr>
        <p:spPr>
          <a:xfrm>
            <a:off x="5197700" y="809232"/>
            <a:ext cx="2922104" cy="3074159"/>
          </a:xfrm>
          <a:prstGeom prst="cloudCallout">
            <a:avLst>
              <a:gd name="adj1" fmla="val 70244"/>
              <a:gd name="adj2" fmla="val 84965"/>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6" name="円形吹き出し 5"/>
          <p:cNvSpPr/>
          <p:nvPr/>
        </p:nvSpPr>
        <p:spPr>
          <a:xfrm>
            <a:off x="85662" y="4664636"/>
            <a:ext cx="2119866" cy="1258957"/>
          </a:xfrm>
          <a:prstGeom prst="wedgeEllipseCallout">
            <a:avLst>
              <a:gd name="adj1" fmla="val 36557"/>
              <a:gd name="adj2" fmla="val 6043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lumMod val="95000"/>
                    <a:lumOff val="5000"/>
                  </a:prstClr>
                </a:solidFill>
                <a:effectLst/>
                <a:uLnTx/>
                <a:uFillTx/>
                <a:latin typeface="游ゴシック" panose="020F0502020204030204"/>
                <a:ea typeface="游ゴシック" panose="020B0400000000000000" pitchFamily="50" charset="-128"/>
                <a:cs typeface="+mn-cs"/>
              </a:rPr>
              <a:t>俺 陽キャ</a:t>
            </a:r>
          </a:p>
        </p:txBody>
      </p:sp>
      <p:sp>
        <p:nvSpPr>
          <p:cNvPr id="11" name="円形吹き出し 10"/>
          <p:cNvSpPr/>
          <p:nvPr/>
        </p:nvSpPr>
        <p:spPr>
          <a:xfrm>
            <a:off x="9877253" y="4664635"/>
            <a:ext cx="2121799" cy="1258957"/>
          </a:xfrm>
          <a:prstGeom prst="wedgeEllipseCallout">
            <a:avLst>
              <a:gd name="adj1" fmla="val -38085"/>
              <a:gd name="adj2" fmla="val 551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lumMod val="95000"/>
                    <a:lumOff val="5000"/>
                  </a:prstClr>
                </a:solidFill>
                <a:effectLst/>
                <a:uLnTx/>
                <a:uFillTx/>
                <a:latin typeface="游ゴシック" panose="020F0502020204030204"/>
                <a:ea typeface="游ゴシック" panose="020B0400000000000000" pitchFamily="50" charset="-128"/>
                <a:cs typeface="+mn-cs"/>
              </a:rPr>
              <a:t>俺 陰キャ</a:t>
            </a:r>
          </a:p>
        </p:txBody>
      </p:sp>
      <p:pic>
        <p:nvPicPr>
          <p:cNvPr id="4102" name="Picture 6" descr="関連画像"/>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78809" y="1182272"/>
            <a:ext cx="2544763" cy="2544763"/>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p:cNvSpPr txBox="1"/>
          <p:nvPr/>
        </p:nvSpPr>
        <p:spPr>
          <a:xfrm>
            <a:off x="5141897" y="1182272"/>
            <a:ext cx="221858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一般的陽キャラ像</a:t>
            </a:r>
          </a:p>
        </p:txBody>
      </p:sp>
      <p:sp>
        <p:nvSpPr>
          <p:cNvPr id="10" name="左右矢印 9"/>
          <p:cNvSpPr/>
          <p:nvPr/>
        </p:nvSpPr>
        <p:spPr>
          <a:xfrm>
            <a:off x="4358774" y="5545807"/>
            <a:ext cx="3573463" cy="1175668"/>
          </a:xfrm>
          <a:prstGeom prst="leftRightArrow">
            <a:avLst/>
          </a:prstGeom>
          <a:solidFill>
            <a:srgbClr val="C000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3" name="角丸四角形 12"/>
          <p:cNvSpPr/>
          <p:nvPr/>
        </p:nvSpPr>
        <p:spPr>
          <a:xfrm>
            <a:off x="4413251" y="4454675"/>
            <a:ext cx="3573462" cy="1069024"/>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2800" b="1" dirty="0">
                <a:solidFill>
                  <a:prstClr val="black">
                    <a:lumMod val="95000"/>
                    <a:lumOff val="5000"/>
                  </a:prstClr>
                </a:solidFill>
                <a:latin typeface="游ゴシック" panose="020F0502020204030204"/>
                <a:ea typeface="游ゴシック" panose="020B0400000000000000" pitchFamily="50" charset="-128"/>
              </a:rPr>
              <a:t>25</a:t>
            </a:r>
            <a:r>
              <a:rPr lang="ja-JP" altLang="en-US" sz="2800" b="1" dirty="0">
                <a:solidFill>
                  <a:prstClr val="black">
                    <a:lumMod val="95000"/>
                    <a:lumOff val="5000"/>
                  </a:prstClr>
                </a:solidFill>
                <a:latin typeface="游ゴシック" panose="020F0502020204030204"/>
                <a:ea typeface="游ゴシック" panose="020B0400000000000000" pitchFamily="50" charset="-128"/>
              </a:rPr>
              <a:t>項目中</a:t>
            </a:r>
            <a:endParaRPr lang="en-US" altLang="ja-JP" sz="2800" b="1" dirty="0">
              <a:solidFill>
                <a:prstClr val="black">
                  <a:lumMod val="95000"/>
                  <a:lumOff val="5000"/>
                </a:prstClr>
              </a:solidFill>
              <a:latin typeface="游ゴシック" panose="020F0502020204030204"/>
              <a:ea typeface="游ゴシック" panose="020B04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2800" b="1" u="sng" dirty="0">
                <a:solidFill>
                  <a:prstClr val="black">
                    <a:lumMod val="95000"/>
                    <a:lumOff val="5000"/>
                  </a:prstClr>
                </a:solidFill>
                <a:latin typeface="游ゴシック" panose="020F0502020204030204"/>
                <a:ea typeface="游ゴシック" panose="020B0400000000000000" pitchFamily="50" charset="-128"/>
              </a:rPr>
              <a:t>1</a:t>
            </a:r>
            <a:r>
              <a:rPr kumimoji="1" lang="ja-JP" altLang="en-US" sz="2800" b="1" i="0" u="sng" strike="noStrike" kern="1200" cap="none" spc="0" normalizeH="0" baseline="0" noProof="0" dirty="0">
                <a:ln>
                  <a:noFill/>
                </a:ln>
                <a:solidFill>
                  <a:prstClr val="black">
                    <a:lumMod val="95000"/>
                    <a:lumOff val="5000"/>
                  </a:prstClr>
                </a:solidFill>
                <a:effectLst/>
                <a:uLnTx/>
                <a:uFillTx/>
                <a:latin typeface="游ゴシック" panose="020F0502020204030204"/>
                <a:ea typeface="游ゴシック" panose="020B0400000000000000" pitchFamily="50" charset="-128"/>
              </a:rPr>
              <a:t>項目</a:t>
            </a:r>
            <a:r>
              <a:rPr kumimoji="1" lang="ja-JP" altLang="en-US" sz="2800" b="1" i="0" u="none" strike="noStrike" kern="1200" cap="none" spc="0" normalizeH="0" baseline="0" noProof="0" dirty="0">
                <a:ln>
                  <a:noFill/>
                </a:ln>
                <a:solidFill>
                  <a:prstClr val="black">
                    <a:lumMod val="95000"/>
                    <a:lumOff val="5000"/>
                  </a:prstClr>
                </a:solidFill>
                <a:effectLst/>
                <a:uLnTx/>
                <a:uFillTx/>
                <a:latin typeface="游ゴシック" panose="020F0502020204030204"/>
                <a:ea typeface="游ゴシック" panose="020B0400000000000000" pitchFamily="50" charset="-128"/>
                <a:cs typeface="+mn-cs"/>
              </a:rPr>
              <a:t>にのみ有意差</a:t>
            </a:r>
            <a:endParaRPr kumimoji="1" lang="en-US" altLang="ja-JP" sz="2800" b="1" i="0" u="none" strike="noStrike" kern="1200" cap="none" spc="0" normalizeH="0" baseline="0" noProof="0" dirty="0">
              <a:ln>
                <a:noFill/>
              </a:ln>
              <a:solidFill>
                <a:prstClr val="black">
                  <a:lumMod val="95000"/>
                  <a:lumOff val="5000"/>
                </a:prstClr>
              </a:solidFill>
              <a:effectLst/>
              <a:uLnTx/>
              <a:uFillTx/>
              <a:latin typeface="游ゴシック" panose="020F0502020204030204"/>
              <a:ea typeface="游ゴシック" panose="020B0400000000000000" pitchFamily="50" charset="-128"/>
              <a:cs typeface="+mn-cs"/>
            </a:endParaRPr>
          </a:p>
        </p:txBody>
      </p:sp>
      <p:sp>
        <p:nvSpPr>
          <p:cNvPr id="19" name="楕円 18"/>
          <p:cNvSpPr/>
          <p:nvPr/>
        </p:nvSpPr>
        <p:spPr>
          <a:xfrm>
            <a:off x="672150" y="2614207"/>
            <a:ext cx="2888673" cy="1269184"/>
          </a:xfrm>
          <a:prstGeom prst="ellipse">
            <a:avLst/>
          </a:prstGeom>
          <a:solidFill>
            <a:schemeClr val="accent4">
              <a:alpha val="25882"/>
            </a:schemeClr>
          </a:solidFill>
          <a:ln>
            <a:solidFill>
              <a:schemeClr val="accent4">
                <a:lumMod val="75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対人関係が超上手</a:t>
            </a:r>
            <a:endParaRPr kumimoji="1" lang="en-US" altLang="ja-JP" sz="2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4" name="楕円 23"/>
          <p:cNvSpPr/>
          <p:nvPr/>
        </p:nvSpPr>
        <p:spPr>
          <a:xfrm>
            <a:off x="8610600" y="2687102"/>
            <a:ext cx="2890838" cy="1269184"/>
          </a:xfrm>
          <a:prstGeom prst="ellipse">
            <a:avLst/>
          </a:prstGeom>
          <a:solidFill>
            <a:srgbClr val="FFC000">
              <a:alpha val="50196"/>
            </a:srgbClr>
          </a:solidFill>
          <a:ln>
            <a:solidFill>
              <a:schemeClr val="accent4">
                <a:lumMod val="75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対人関係が上手</a:t>
            </a:r>
            <a:endParaRPr kumimoji="1" lang="en-US" altLang="ja-JP" sz="2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344618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9" grpId="0" animBg="1"/>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38200" y="1754671"/>
            <a:ext cx="10515600" cy="4601679"/>
          </a:xfrm>
        </p:spPr>
        <p:txBody>
          <a:bodyPr>
            <a:normAutofit/>
          </a:bodyPr>
          <a:lstStyle/>
          <a:p>
            <a:pPr marL="0" indent="0">
              <a:buNone/>
            </a:pPr>
            <a:r>
              <a:rPr lang="ja-JP" altLang="en-US" dirty="0"/>
              <a:t>・同一の印象構造ではない</a:t>
            </a:r>
            <a:endParaRPr lang="en-US" altLang="ja-JP" dirty="0"/>
          </a:p>
          <a:p>
            <a:pPr marL="0" indent="0">
              <a:buNone/>
            </a:pPr>
            <a:r>
              <a:rPr lang="ja-JP" altLang="en-US" b="1" dirty="0">
                <a:solidFill>
                  <a:srgbClr val="A20000"/>
                </a:solidFill>
              </a:rPr>
              <a:t>→会話を主としたコミュニケーション能力に付随した印象がある</a:t>
            </a:r>
            <a:endParaRPr lang="en-US" altLang="ja-JP" dirty="0"/>
          </a:p>
          <a:p>
            <a:pPr marL="0" indent="0">
              <a:buNone/>
            </a:pPr>
            <a:endParaRPr lang="en-US" altLang="ja-JP" dirty="0"/>
          </a:p>
          <a:p>
            <a:pPr marL="0" indent="0">
              <a:buNone/>
            </a:pPr>
            <a:r>
              <a:rPr lang="ja-JP" altLang="en-US" dirty="0"/>
              <a:t>・性格以外の側面では、キャラ自認による印象差なし</a:t>
            </a:r>
            <a:endParaRPr lang="en-US" altLang="ja-JP" dirty="0"/>
          </a:p>
          <a:p>
            <a:pPr marL="0" indent="0">
              <a:buNone/>
            </a:pPr>
            <a:r>
              <a:rPr lang="ja-JP" altLang="en-US" b="1" dirty="0">
                <a:solidFill>
                  <a:srgbClr val="A20000"/>
                </a:solidFill>
              </a:rPr>
              <a:t>→項目に客観的要素が強い</a:t>
            </a:r>
            <a:endParaRPr lang="en-US" altLang="ja-JP" b="1" dirty="0">
              <a:solidFill>
                <a:srgbClr val="A20000"/>
              </a:solidFill>
            </a:endParaRPr>
          </a:p>
          <a:p>
            <a:pPr marL="0" indent="0">
              <a:buNone/>
            </a:pPr>
            <a:r>
              <a:rPr lang="ja-JP" altLang="en-US" b="1" dirty="0"/>
              <a:t>＝一般的に「誰が見てもそうである」</a:t>
            </a:r>
            <a:endParaRPr lang="en-US" altLang="ja-JP" b="1" dirty="0"/>
          </a:p>
          <a:p>
            <a:pPr marL="0" indent="0">
              <a:buNone/>
            </a:pPr>
            <a:endParaRPr kumimoji="1" lang="en-US" altLang="ja-JP" dirty="0"/>
          </a:p>
        </p:txBody>
      </p:sp>
      <p:sp>
        <p:nvSpPr>
          <p:cNvPr id="4" name="スライド番号プレースホルダー 3"/>
          <p:cNvSpPr>
            <a:spLocks noGrp="1"/>
          </p:cNvSpPr>
          <p:nvPr>
            <p:ph type="sldNum" sz="quarter" idx="12"/>
          </p:nvPr>
        </p:nvSpPr>
        <p:spPr/>
        <p:txBody>
          <a:bodyPr/>
          <a:lstStyle/>
          <a:p>
            <a:fld id="{2A7E97D1-D8B0-412E-944D-C873D5DADD7E}" type="slidenum">
              <a:rPr kumimoji="1" lang="ja-JP" altLang="en-US" smtClean="0"/>
              <a:t>16</a:t>
            </a:fld>
            <a:endParaRPr kumimoji="1" lang="ja-JP" altLang="en-US"/>
          </a:p>
        </p:txBody>
      </p:sp>
      <p:sp>
        <p:nvSpPr>
          <p:cNvPr id="5" name="タイトル 1"/>
          <p:cNvSpPr>
            <a:spLocks noGrp="1"/>
          </p:cNvSpPr>
          <p:nvPr>
            <p:ph type="title"/>
          </p:nvPr>
        </p:nvSpPr>
        <p:spPr>
          <a:xfrm>
            <a:off x="838200" y="205889"/>
            <a:ext cx="10515600" cy="1325563"/>
          </a:xfrm>
        </p:spPr>
        <p:txBody>
          <a:bodyPr>
            <a:normAutofit/>
          </a:bodyPr>
          <a:lstStyle/>
          <a:p>
            <a:r>
              <a:rPr kumimoji="1" lang="ja-JP" altLang="en-US" sz="3600" b="1" dirty="0">
                <a:latin typeface="+mn-ea"/>
                <a:ea typeface="+mn-ea"/>
              </a:rPr>
              <a:t>考察（質問紙調査</a:t>
            </a:r>
            <a:r>
              <a:rPr lang="en-US" altLang="ja-JP" sz="3600" b="1" dirty="0">
                <a:latin typeface="+mn-ea"/>
                <a:ea typeface="+mn-ea"/>
              </a:rPr>
              <a:t>Ⅱ</a:t>
            </a:r>
            <a:r>
              <a:rPr lang="ja-JP" altLang="en-US" sz="3600" b="1" dirty="0">
                <a:latin typeface="+mn-ea"/>
                <a:ea typeface="+mn-ea"/>
              </a:rPr>
              <a:t>：性格以外の側面</a:t>
            </a:r>
            <a:r>
              <a:rPr kumimoji="1" lang="ja-JP" altLang="en-US" sz="3600" b="1" dirty="0">
                <a:latin typeface="+mn-ea"/>
                <a:ea typeface="+mn-ea"/>
              </a:rPr>
              <a:t>）</a:t>
            </a:r>
          </a:p>
        </p:txBody>
      </p:sp>
      <p:sp>
        <p:nvSpPr>
          <p:cNvPr id="6" name="角丸四角形 5"/>
          <p:cNvSpPr/>
          <p:nvPr/>
        </p:nvSpPr>
        <p:spPr>
          <a:xfrm>
            <a:off x="1072662" y="4826977"/>
            <a:ext cx="9759461" cy="1711935"/>
          </a:xfrm>
          <a:prstGeom prst="roundRect">
            <a:avLst/>
          </a:prstGeom>
          <a:ln w="28575">
            <a:solidFill>
              <a:schemeClr val="accent4">
                <a:lumMod val="75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3200" b="1" dirty="0"/>
              <a:t>類推の余地が少ないため、</a:t>
            </a:r>
            <a:r>
              <a:rPr lang="ja-JP" altLang="en-US" sz="3200" b="1" dirty="0"/>
              <a:t>キャラ自認による</a:t>
            </a:r>
            <a:endParaRPr lang="en-US" altLang="ja-JP" sz="3200" b="1" dirty="0"/>
          </a:p>
          <a:p>
            <a:pPr algn="ctr"/>
            <a:r>
              <a:rPr lang="ja-JP" altLang="en-US" sz="3200" b="1" dirty="0"/>
              <a:t>影響が出なかったのでは？</a:t>
            </a:r>
            <a:endParaRPr kumimoji="1" lang="ja-JP" altLang="en-US" sz="3200" b="1" dirty="0"/>
          </a:p>
        </p:txBody>
      </p:sp>
    </p:spTree>
    <p:extLst>
      <p:ext uri="{BB962C8B-B14F-4D97-AF65-F5344CB8AC3E}">
        <p14:creationId xmlns:p14="http://schemas.microsoft.com/office/powerpoint/2010/main" val="2339015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down)">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0686" y="275421"/>
            <a:ext cx="10515600" cy="1143000"/>
          </a:xfrm>
        </p:spPr>
        <p:txBody>
          <a:bodyPr>
            <a:normAutofit/>
          </a:bodyPr>
          <a:lstStyle/>
          <a:p>
            <a:r>
              <a:rPr kumimoji="1" lang="ja-JP" altLang="en-US" sz="3200" b="1" dirty="0">
                <a:latin typeface="+mn-ea"/>
                <a:ea typeface="+mn-ea"/>
              </a:rPr>
              <a:t>グループディスカッション</a:t>
            </a:r>
          </a:p>
        </p:txBody>
      </p:sp>
      <p:sp>
        <p:nvSpPr>
          <p:cNvPr id="4" name="コンテンツ プレースホルダー 3"/>
          <p:cNvSpPr>
            <a:spLocks noGrp="1"/>
          </p:cNvSpPr>
          <p:nvPr>
            <p:ph idx="1"/>
          </p:nvPr>
        </p:nvSpPr>
        <p:spPr>
          <a:xfrm>
            <a:off x="622722" y="2433653"/>
            <a:ext cx="10946555" cy="4148926"/>
          </a:xfrm>
          <a:prstGeom prst="roundRect">
            <a:avLst/>
          </a:prstGeom>
          <a:solidFill>
            <a:srgbClr val="DEEBF7"/>
          </a:solidFill>
          <a:ln w="57150">
            <a:solidFill>
              <a:schemeClr val="accent1">
                <a:lumMod val="50000"/>
              </a:schemeClr>
            </a:solidFill>
          </a:ln>
        </p:spPr>
        <p:style>
          <a:lnRef idx="2">
            <a:schemeClr val="accent5"/>
          </a:lnRef>
          <a:fillRef idx="1">
            <a:schemeClr val="lt1"/>
          </a:fillRef>
          <a:effectRef idx="0">
            <a:schemeClr val="accent5"/>
          </a:effectRef>
          <a:fontRef idx="minor">
            <a:schemeClr val="dk1"/>
          </a:fontRef>
        </p:style>
        <p:txBody>
          <a:bodyPr rtlCol="0" anchor="ctr">
            <a:normAutofit/>
          </a:bodyPr>
          <a:lstStyle/>
          <a:p>
            <a:r>
              <a:rPr lang="ja-JP" altLang="en-US" dirty="0">
                <a:solidFill>
                  <a:prstClr val="black"/>
                </a:solidFill>
              </a:rPr>
              <a:t>協力者：調査協力者のうち、参加意思のあった学生</a:t>
            </a:r>
            <a:r>
              <a:rPr lang="en-US" altLang="ja-JP" dirty="0">
                <a:solidFill>
                  <a:prstClr val="black"/>
                </a:solidFill>
              </a:rPr>
              <a:t>16</a:t>
            </a:r>
            <a:r>
              <a:rPr lang="ja-JP" altLang="en-US" dirty="0">
                <a:solidFill>
                  <a:prstClr val="black"/>
                </a:solidFill>
              </a:rPr>
              <a:t>名</a:t>
            </a:r>
            <a:endParaRPr lang="en-US" altLang="ja-JP" dirty="0">
              <a:solidFill>
                <a:prstClr val="black"/>
              </a:solidFill>
            </a:endParaRPr>
          </a:p>
          <a:p>
            <a:pPr lvl="0">
              <a:lnSpc>
                <a:spcPct val="90000"/>
              </a:lnSpc>
              <a:spcBef>
                <a:spcPts val="1000"/>
              </a:spcBef>
            </a:pPr>
            <a:endParaRPr lang="en-US" altLang="ja-JP" dirty="0">
              <a:solidFill>
                <a:prstClr val="black"/>
              </a:solidFill>
            </a:endParaRPr>
          </a:p>
          <a:p>
            <a:pPr lvl="0">
              <a:lnSpc>
                <a:spcPct val="90000"/>
              </a:lnSpc>
              <a:spcBef>
                <a:spcPts val="1000"/>
              </a:spcBef>
            </a:pPr>
            <a:r>
              <a:rPr lang="ja-JP" altLang="en-US" dirty="0">
                <a:solidFill>
                  <a:prstClr val="black"/>
                </a:solidFill>
              </a:rPr>
              <a:t>実施時期：</a:t>
            </a:r>
            <a:r>
              <a:rPr lang="en-US" altLang="ja-JP" dirty="0">
                <a:solidFill>
                  <a:prstClr val="black"/>
                </a:solidFill>
              </a:rPr>
              <a:t>2019</a:t>
            </a:r>
            <a:r>
              <a:rPr lang="ja-JP" altLang="en-US" dirty="0">
                <a:solidFill>
                  <a:prstClr val="black"/>
                </a:solidFill>
              </a:rPr>
              <a:t>年</a:t>
            </a:r>
            <a:r>
              <a:rPr lang="en-US" altLang="ja-JP" dirty="0">
                <a:solidFill>
                  <a:prstClr val="black"/>
                </a:solidFill>
              </a:rPr>
              <a:t>7</a:t>
            </a:r>
            <a:r>
              <a:rPr lang="ja-JP" altLang="en-US" dirty="0">
                <a:solidFill>
                  <a:prstClr val="black"/>
                </a:solidFill>
              </a:rPr>
              <a:t>月</a:t>
            </a:r>
            <a:r>
              <a:rPr lang="en-US" altLang="ja-JP" dirty="0">
                <a:solidFill>
                  <a:prstClr val="black"/>
                </a:solidFill>
              </a:rPr>
              <a:t>17</a:t>
            </a:r>
            <a:r>
              <a:rPr lang="ja-JP" altLang="en-US" dirty="0">
                <a:solidFill>
                  <a:prstClr val="black"/>
                </a:solidFill>
              </a:rPr>
              <a:t>日</a:t>
            </a:r>
            <a:r>
              <a:rPr lang="en-US" altLang="ja-JP" dirty="0">
                <a:solidFill>
                  <a:prstClr val="black"/>
                </a:solidFill>
              </a:rPr>
              <a:t>(</a:t>
            </a:r>
            <a:r>
              <a:rPr lang="ja-JP" altLang="en-US" dirty="0">
                <a:solidFill>
                  <a:prstClr val="black"/>
                </a:solidFill>
              </a:rPr>
              <a:t>水</a:t>
            </a:r>
            <a:r>
              <a:rPr lang="en-US" altLang="ja-JP" dirty="0">
                <a:solidFill>
                  <a:prstClr val="black"/>
                </a:solidFill>
              </a:rPr>
              <a:t>)</a:t>
            </a:r>
            <a:r>
              <a:rPr lang="ja-JP" altLang="en-US" dirty="0">
                <a:solidFill>
                  <a:prstClr val="black"/>
                </a:solidFill>
              </a:rPr>
              <a:t>～</a:t>
            </a:r>
            <a:r>
              <a:rPr lang="en-US" altLang="ja-JP" dirty="0">
                <a:solidFill>
                  <a:prstClr val="black"/>
                </a:solidFill>
              </a:rPr>
              <a:t>26</a:t>
            </a:r>
            <a:r>
              <a:rPr lang="ja-JP" altLang="en-US" dirty="0">
                <a:solidFill>
                  <a:prstClr val="black"/>
                </a:solidFill>
              </a:rPr>
              <a:t>日</a:t>
            </a:r>
            <a:r>
              <a:rPr lang="en-US" altLang="ja-JP" dirty="0">
                <a:solidFill>
                  <a:prstClr val="black"/>
                </a:solidFill>
              </a:rPr>
              <a:t>(</a:t>
            </a:r>
            <a:r>
              <a:rPr lang="ja-JP" altLang="en-US" dirty="0">
                <a:solidFill>
                  <a:prstClr val="black"/>
                </a:solidFill>
              </a:rPr>
              <a:t>金</a:t>
            </a:r>
            <a:r>
              <a:rPr lang="en-US" altLang="ja-JP" dirty="0">
                <a:solidFill>
                  <a:prstClr val="black"/>
                </a:solidFill>
              </a:rPr>
              <a:t>)</a:t>
            </a:r>
            <a:r>
              <a:rPr lang="ja-JP" altLang="en-US" dirty="0">
                <a:solidFill>
                  <a:prstClr val="black"/>
                </a:solidFill>
              </a:rPr>
              <a:t>のうち</a:t>
            </a:r>
            <a:r>
              <a:rPr lang="en-US" altLang="ja-JP" dirty="0">
                <a:solidFill>
                  <a:prstClr val="black"/>
                </a:solidFill>
              </a:rPr>
              <a:t>4</a:t>
            </a:r>
            <a:r>
              <a:rPr lang="ja-JP" altLang="en-US" dirty="0">
                <a:solidFill>
                  <a:prstClr val="black"/>
                </a:solidFill>
              </a:rPr>
              <a:t>日間</a:t>
            </a:r>
            <a:endParaRPr lang="en-US" altLang="ja-JP" dirty="0">
              <a:solidFill>
                <a:prstClr val="black"/>
              </a:solidFill>
            </a:endParaRPr>
          </a:p>
          <a:p>
            <a:pPr lvl="0">
              <a:lnSpc>
                <a:spcPct val="90000"/>
              </a:lnSpc>
              <a:spcBef>
                <a:spcPts val="1000"/>
              </a:spcBef>
            </a:pPr>
            <a:endParaRPr lang="en-US" altLang="ja-JP" dirty="0">
              <a:solidFill>
                <a:prstClr val="black"/>
              </a:solidFill>
            </a:endParaRPr>
          </a:p>
          <a:p>
            <a:pPr lvl="0">
              <a:lnSpc>
                <a:spcPct val="90000"/>
              </a:lnSpc>
              <a:spcBef>
                <a:spcPts val="1000"/>
              </a:spcBef>
            </a:pPr>
            <a:r>
              <a:rPr lang="ja-JP" altLang="en-US" dirty="0">
                <a:solidFill>
                  <a:prstClr val="black"/>
                </a:solidFill>
              </a:rPr>
              <a:t>方法：</a:t>
            </a:r>
            <a:r>
              <a:rPr lang="en-US" altLang="ja-JP" dirty="0">
                <a:solidFill>
                  <a:prstClr val="black"/>
                </a:solidFill>
              </a:rPr>
              <a:t>1</a:t>
            </a:r>
            <a:r>
              <a:rPr lang="ja-JP" altLang="en-US" dirty="0">
                <a:solidFill>
                  <a:prstClr val="black"/>
                </a:solidFill>
              </a:rPr>
              <a:t>組</a:t>
            </a:r>
            <a:r>
              <a:rPr lang="en-US" altLang="ja-JP" dirty="0">
                <a:solidFill>
                  <a:prstClr val="black"/>
                </a:solidFill>
              </a:rPr>
              <a:t>4</a:t>
            </a:r>
            <a:r>
              <a:rPr lang="ja-JP" altLang="en-US" dirty="0">
                <a:solidFill>
                  <a:prstClr val="black"/>
                </a:solidFill>
              </a:rPr>
              <a:t>人で実施、基本的に研究者は介入しない</a:t>
            </a:r>
            <a:endParaRPr lang="en-US" altLang="ja-JP" dirty="0">
              <a:solidFill>
                <a:prstClr val="black"/>
              </a:solidFill>
            </a:endParaRPr>
          </a:p>
          <a:p>
            <a:pPr marL="0" lvl="0" indent="0">
              <a:lnSpc>
                <a:spcPct val="90000"/>
              </a:lnSpc>
              <a:spcBef>
                <a:spcPts val="1000"/>
              </a:spcBef>
              <a:buNone/>
            </a:pPr>
            <a:r>
              <a:rPr lang="ja-JP" altLang="en-US" dirty="0">
                <a:solidFill>
                  <a:prstClr val="black"/>
                </a:solidFill>
              </a:rPr>
              <a:t>　　</a:t>
            </a:r>
            <a:r>
              <a:rPr lang="en-US" altLang="ja-JP" dirty="0">
                <a:solidFill>
                  <a:prstClr val="black"/>
                </a:solidFill>
              </a:rPr>
              <a:t>※</a:t>
            </a:r>
            <a:r>
              <a:rPr lang="ja-JP" altLang="en-US" dirty="0">
                <a:solidFill>
                  <a:prstClr val="black"/>
                </a:solidFill>
              </a:rPr>
              <a:t>陰キャ自認群</a:t>
            </a:r>
            <a:r>
              <a:rPr lang="en-US" altLang="ja-JP" dirty="0">
                <a:solidFill>
                  <a:prstClr val="black"/>
                </a:solidFill>
              </a:rPr>
              <a:t>×2</a:t>
            </a:r>
            <a:r>
              <a:rPr lang="ja-JP" altLang="en-US" dirty="0" err="1">
                <a:solidFill>
                  <a:prstClr val="black"/>
                </a:solidFill>
              </a:rPr>
              <a:t>、</a:t>
            </a:r>
            <a:r>
              <a:rPr lang="ja-JP" altLang="en-US" dirty="0">
                <a:solidFill>
                  <a:prstClr val="black"/>
                </a:solidFill>
              </a:rPr>
              <a:t>陽キャ自認群、どちらでもない自認群</a:t>
            </a:r>
            <a:endParaRPr lang="en-US" altLang="ja-JP" dirty="0">
              <a:solidFill>
                <a:prstClr val="black"/>
              </a:solidFill>
            </a:endParaRPr>
          </a:p>
        </p:txBody>
      </p:sp>
      <p:sp>
        <p:nvSpPr>
          <p:cNvPr id="5" name="角丸四角形 4"/>
          <p:cNvSpPr/>
          <p:nvPr/>
        </p:nvSpPr>
        <p:spPr>
          <a:xfrm>
            <a:off x="1061829" y="1373914"/>
            <a:ext cx="10068339" cy="1285461"/>
          </a:xfrm>
          <a:prstGeom prst="roundRect">
            <a:avLst/>
          </a:prstGeom>
          <a:ln w="28575">
            <a:solidFill>
              <a:schemeClr val="accent1">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3600" b="1" dirty="0">
                <a:solidFill>
                  <a:schemeClr val="tx1"/>
                </a:solidFill>
              </a:rPr>
              <a:t>キャラ自認によって、話し合われる</a:t>
            </a:r>
            <a:endParaRPr kumimoji="1" lang="en-US" altLang="ja-JP" sz="3600" b="1" dirty="0">
              <a:solidFill>
                <a:schemeClr val="tx1"/>
              </a:solidFill>
            </a:endParaRPr>
          </a:p>
          <a:p>
            <a:pPr algn="ctr"/>
            <a:r>
              <a:rPr kumimoji="1" lang="ja-JP" altLang="en-US" sz="3600" b="1" dirty="0">
                <a:solidFill>
                  <a:schemeClr val="tx1"/>
                </a:solidFill>
              </a:rPr>
              <a:t>内容や雰囲気に違いはあるのか</a:t>
            </a:r>
          </a:p>
        </p:txBody>
      </p:sp>
      <p:sp>
        <p:nvSpPr>
          <p:cNvPr id="6" name="スライド番号プレースホルダー 5"/>
          <p:cNvSpPr>
            <a:spLocks noGrp="1"/>
          </p:cNvSpPr>
          <p:nvPr>
            <p:ph type="sldNum" sz="quarter" idx="12"/>
          </p:nvPr>
        </p:nvSpPr>
        <p:spPr/>
        <p:txBody>
          <a:bodyPr/>
          <a:lstStyle/>
          <a:p>
            <a:fld id="{2A7E97D1-D8B0-412E-944D-C873D5DADD7E}" type="slidenum">
              <a:rPr kumimoji="1" lang="ja-JP" altLang="en-US" smtClean="0"/>
              <a:t>17</a:t>
            </a:fld>
            <a:endParaRPr kumimoji="1" lang="ja-JP" altLang="en-US"/>
          </a:p>
        </p:txBody>
      </p:sp>
    </p:spTree>
    <p:extLst>
      <p:ext uri="{BB962C8B-B14F-4D97-AF65-F5344CB8AC3E}">
        <p14:creationId xmlns:p14="http://schemas.microsoft.com/office/powerpoint/2010/main" val="2207777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4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bg/>
                                          </p:spTgt>
                                        </p:tgtEl>
                                        <p:attrNameLst>
                                          <p:attrName>style.visibility</p:attrName>
                                        </p:attrNameLst>
                                      </p:cBhvr>
                                      <p:to>
                                        <p:strVal val="visible"/>
                                      </p:to>
                                    </p:set>
                                    <p:animEffect transition="in" filter="barn(inVertical)">
                                      <p:cBhvr>
                                        <p:cTn id="10" dur="400"/>
                                        <p:tgtEl>
                                          <p:spTgt spid="4">
                                            <p:bg/>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barn(inVertical)">
                                      <p:cBhvr>
                                        <p:cTn id="13" dur="400"/>
                                        <p:tgtEl>
                                          <p:spTgt spid="4">
                                            <p:txEl>
                                              <p:pRg st="0" end="0"/>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barn(inVertical)">
                                      <p:cBhvr>
                                        <p:cTn id="16" dur="400"/>
                                        <p:tgtEl>
                                          <p:spTgt spid="4">
                                            <p:txEl>
                                              <p:pRg st="2" end="2"/>
                                            </p:txEl>
                                          </p:spTgt>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barn(inVertical)">
                                      <p:cBhvr>
                                        <p:cTn id="19" dur="400"/>
                                        <p:tgtEl>
                                          <p:spTgt spid="4">
                                            <p:txEl>
                                              <p:pRg st="4" end="4"/>
                                            </p:txEl>
                                          </p:spTgt>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barn(inVertical)">
                                      <p:cBhvr>
                                        <p:cTn id="22" dur="4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a:latin typeface="+mn-ea"/>
                <a:ea typeface="+mn-ea"/>
              </a:rPr>
              <a:t>「なぜ陰キャラにはネガティブな見方や</a:t>
            </a:r>
            <a:br>
              <a:rPr kumimoji="1" lang="en-US" altLang="ja-JP" b="1" dirty="0">
                <a:latin typeface="+mn-ea"/>
                <a:ea typeface="+mn-ea"/>
              </a:rPr>
            </a:br>
            <a:r>
              <a:rPr lang="ja-JP" altLang="en-US" b="1" dirty="0">
                <a:latin typeface="+mn-ea"/>
                <a:ea typeface="+mn-ea"/>
              </a:rPr>
              <a:t>　</a:t>
            </a:r>
            <a:r>
              <a:rPr kumimoji="1" lang="ja-JP" altLang="en-US" b="1" dirty="0">
                <a:latin typeface="+mn-ea"/>
                <a:ea typeface="+mn-ea"/>
              </a:rPr>
              <a:t>評価が横行しがちなのか」</a:t>
            </a:r>
          </a:p>
        </p:txBody>
      </p:sp>
      <p:pic>
        <p:nvPicPr>
          <p:cNvPr id="1026" name="Picture 2" descr="「いらすとや　会議」の画像検索結果"/>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837" y="3511826"/>
            <a:ext cx="2942977" cy="3114261"/>
          </a:xfrm>
          <a:prstGeom prst="rect">
            <a:avLst/>
          </a:prstGeom>
          <a:noFill/>
          <a:extLst>
            <a:ext uri="{909E8E84-426E-40DD-AFC4-6F175D3DCCD1}">
              <a14:hiddenFill xmlns:a14="http://schemas.microsoft.com/office/drawing/2010/main">
                <a:solidFill>
                  <a:srgbClr val="FFFFFF"/>
                </a:solidFill>
              </a14:hiddenFill>
            </a:ext>
          </a:extLst>
        </p:spPr>
      </p:pic>
      <p:sp>
        <p:nvSpPr>
          <p:cNvPr id="7" name="正方形/長方形 6"/>
          <p:cNvSpPr/>
          <p:nvPr/>
        </p:nvSpPr>
        <p:spPr>
          <a:xfrm>
            <a:off x="384837" y="365125"/>
            <a:ext cx="622328" cy="1145623"/>
          </a:xfrm>
          <a:prstGeom prst="rect">
            <a:avLst/>
          </a:prstGeom>
          <a:solidFill>
            <a:schemeClr val="accent4">
              <a:lumMod val="60000"/>
              <a:lumOff val="40000"/>
            </a:schemeClr>
          </a:solidFill>
          <a:ln>
            <a:solidFill>
              <a:schemeClr val="tx1">
                <a:lumMod val="85000"/>
                <a:lumOff val="1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n>
                  <a:solidFill>
                    <a:schemeClr val="tx1">
                      <a:lumMod val="95000"/>
                      <a:lumOff val="5000"/>
                    </a:schemeClr>
                  </a:solidFill>
                </a:ln>
                <a:solidFill>
                  <a:schemeClr val="tx1"/>
                </a:solidFill>
              </a:rPr>
              <a:t>テ</a:t>
            </a:r>
            <a:r>
              <a:rPr kumimoji="1" lang="en-US" altLang="ja-JP" sz="2400" dirty="0">
                <a:ln>
                  <a:solidFill>
                    <a:schemeClr val="tx1">
                      <a:lumMod val="95000"/>
                      <a:lumOff val="5000"/>
                    </a:schemeClr>
                  </a:solidFill>
                </a:ln>
                <a:solidFill>
                  <a:schemeClr val="tx1"/>
                </a:solidFill>
              </a:rPr>
              <a:t>Ⅰ</a:t>
            </a:r>
            <a:r>
              <a:rPr kumimoji="1" lang="ja-JP" altLang="en-US" sz="2400" dirty="0">
                <a:ln>
                  <a:solidFill>
                    <a:schemeClr val="tx1">
                      <a:lumMod val="95000"/>
                      <a:lumOff val="5000"/>
                    </a:schemeClr>
                  </a:solidFill>
                </a:ln>
                <a:solidFill>
                  <a:schemeClr val="tx1"/>
                </a:solidFill>
              </a:rPr>
              <a:t>マ</a:t>
            </a:r>
          </a:p>
        </p:txBody>
      </p:sp>
      <p:sp>
        <p:nvSpPr>
          <p:cNvPr id="8" name="スライド番号プレースホルダー 7"/>
          <p:cNvSpPr>
            <a:spLocks noGrp="1"/>
          </p:cNvSpPr>
          <p:nvPr>
            <p:ph type="sldNum" sz="quarter" idx="12"/>
          </p:nvPr>
        </p:nvSpPr>
        <p:spPr/>
        <p:txBody>
          <a:bodyPr/>
          <a:lstStyle/>
          <a:p>
            <a:fld id="{2A7E97D1-D8B0-412E-944D-C873D5DADD7E}" type="slidenum">
              <a:rPr kumimoji="1" lang="ja-JP" altLang="en-US" smtClean="0"/>
              <a:t>18</a:t>
            </a:fld>
            <a:endParaRPr kumimoji="1" lang="ja-JP" altLang="en-US"/>
          </a:p>
        </p:txBody>
      </p:sp>
      <p:sp>
        <p:nvSpPr>
          <p:cNvPr id="6" name="円形吹き出し 5"/>
          <p:cNvSpPr/>
          <p:nvPr/>
        </p:nvSpPr>
        <p:spPr>
          <a:xfrm>
            <a:off x="3560885" y="1824111"/>
            <a:ext cx="7464669" cy="4398815"/>
          </a:xfrm>
          <a:prstGeom prst="wedgeEllipseCallout">
            <a:avLst>
              <a:gd name="adj1" fmla="val -44718"/>
              <a:gd name="adj2" fmla="val 46952"/>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3200" dirty="0">
                <a:ln>
                  <a:solidFill>
                    <a:srgbClr val="002060"/>
                  </a:solidFill>
                </a:ln>
                <a:solidFill>
                  <a:srgbClr val="002060"/>
                </a:solidFill>
              </a:rPr>
              <a:t>・コミュ力が低い</a:t>
            </a:r>
            <a:endParaRPr lang="en-US" altLang="ja-JP" sz="3200" dirty="0">
              <a:ln>
                <a:solidFill>
                  <a:srgbClr val="002060"/>
                </a:solidFill>
              </a:ln>
              <a:solidFill>
                <a:srgbClr val="002060"/>
              </a:solidFill>
            </a:endParaRPr>
          </a:p>
          <a:p>
            <a:pPr lvl="0"/>
            <a:r>
              <a:rPr lang="ja-JP" altLang="en-US" sz="3200" dirty="0">
                <a:ln>
                  <a:solidFill>
                    <a:srgbClr val="002060"/>
                  </a:solidFill>
                </a:ln>
                <a:solidFill>
                  <a:srgbClr val="002060"/>
                </a:solidFill>
              </a:rPr>
              <a:t>・暗い、ネガティブ</a:t>
            </a:r>
            <a:endParaRPr lang="en-US" altLang="ja-JP" sz="3200" dirty="0">
              <a:ln>
                <a:solidFill>
                  <a:srgbClr val="002060"/>
                </a:solidFill>
              </a:ln>
              <a:solidFill>
                <a:srgbClr val="002060"/>
              </a:solidFill>
            </a:endParaRPr>
          </a:p>
          <a:p>
            <a:pPr lvl="0"/>
            <a:r>
              <a:rPr lang="ja-JP" altLang="en-US" sz="3200" dirty="0">
                <a:ln>
                  <a:solidFill>
                    <a:srgbClr val="002060"/>
                  </a:solidFill>
                </a:ln>
                <a:solidFill>
                  <a:srgbClr val="002060"/>
                </a:solidFill>
              </a:rPr>
              <a:t>・集団に反する行動をとる</a:t>
            </a:r>
            <a:endParaRPr lang="en-US" altLang="ja-JP" sz="3200" dirty="0">
              <a:ln>
                <a:solidFill>
                  <a:srgbClr val="002060"/>
                </a:solidFill>
              </a:ln>
              <a:solidFill>
                <a:srgbClr val="002060"/>
              </a:solidFill>
            </a:endParaRPr>
          </a:p>
          <a:p>
            <a:pPr lvl="0"/>
            <a:r>
              <a:rPr lang="ja-JP" altLang="en-US" sz="3200" dirty="0">
                <a:ln>
                  <a:solidFill>
                    <a:srgbClr val="002060"/>
                  </a:solidFill>
                </a:ln>
                <a:solidFill>
                  <a:srgbClr val="002060"/>
                </a:solidFill>
              </a:rPr>
              <a:t>・自虐する</a:t>
            </a:r>
            <a:endParaRPr lang="en-US" altLang="ja-JP" sz="3200" dirty="0">
              <a:ln>
                <a:solidFill>
                  <a:srgbClr val="002060"/>
                </a:solidFill>
              </a:ln>
              <a:solidFill>
                <a:srgbClr val="002060"/>
              </a:solidFill>
            </a:endParaRPr>
          </a:p>
          <a:p>
            <a:pPr lvl="0"/>
            <a:r>
              <a:rPr lang="ja-JP" altLang="en-US" sz="3200" dirty="0">
                <a:ln>
                  <a:solidFill>
                    <a:srgbClr val="002060"/>
                  </a:solidFill>
                </a:ln>
                <a:solidFill>
                  <a:srgbClr val="002060"/>
                </a:solidFill>
              </a:rPr>
              <a:t>・見た目に拘らない</a:t>
            </a:r>
            <a:endParaRPr lang="en-US" altLang="ja-JP" sz="3200" dirty="0">
              <a:ln>
                <a:solidFill>
                  <a:srgbClr val="002060"/>
                </a:solidFill>
              </a:ln>
              <a:solidFill>
                <a:srgbClr val="002060"/>
              </a:solidFill>
            </a:endParaRPr>
          </a:p>
          <a:p>
            <a:pPr lvl="0"/>
            <a:r>
              <a:rPr lang="ja-JP" altLang="en-US" sz="3200" dirty="0">
                <a:ln>
                  <a:solidFill>
                    <a:srgbClr val="C00000"/>
                  </a:solidFill>
                </a:ln>
                <a:solidFill>
                  <a:srgbClr val="C00000"/>
                </a:solidFill>
              </a:rPr>
              <a:t>・真面目</a:t>
            </a:r>
            <a:endParaRPr lang="en-US" altLang="ja-JP" sz="3200" dirty="0">
              <a:ln>
                <a:solidFill>
                  <a:srgbClr val="C00000"/>
                </a:solidFill>
              </a:ln>
              <a:solidFill>
                <a:srgbClr val="C00000"/>
              </a:solidFill>
            </a:endParaRPr>
          </a:p>
          <a:p>
            <a:pPr lvl="0"/>
            <a:r>
              <a:rPr lang="ja-JP" altLang="en-US" sz="3200" dirty="0">
                <a:ln>
                  <a:solidFill>
                    <a:srgbClr val="C00000"/>
                  </a:solidFill>
                </a:ln>
                <a:solidFill>
                  <a:srgbClr val="C00000"/>
                </a:solidFill>
              </a:rPr>
              <a:t>・何かを極めている</a:t>
            </a:r>
            <a:endParaRPr lang="en-US" altLang="ja-JP" sz="2000" dirty="0">
              <a:ln>
                <a:solidFill>
                  <a:srgbClr val="C00000"/>
                </a:solidFill>
              </a:ln>
              <a:solidFill>
                <a:srgbClr val="C00000"/>
              </a:solidFill>
            </a:endParaRPr>
          </a:p>
        </p:txBody>
      </p:sp>
      <p:sp>
        <p:nvSpPr>
          <p:cNvPr id="11" name="角丸四角形 10"/>
          <p:cNvSpPr/>
          <p:nvPr/>
        </p:nvSpPr>
        <p:spPr>
          <a:xfrm>
            <a:off x="384837" y="2002863"/>
            <a:ext cx="3302977" cy="817684"/>
          </a:xfrm>
          <a:prstGeom prst="roundRect">
            <a:avLst/>
          </a:prstGeom>
          <a:ln w="28575">
            <a:solidFill>
              <a:schemeClr val="accent1">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800" b="1" dirty="0"/>
              <a:t>陰キャのイメージ</a:t>
            </a:r>
          </a:p>
        </p:txBody>
      </p:sp>
    </p:spTree>
    <p:extLst>
      <p:ext uri="{BB962C8B-B14F-4D97-AF65-F5344CB8AC3E}">
        <p14:creationId xmlns:p14="http://schemas.microsoft.com/office/powerpoint/2010/main" val="1481988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a:solidFill>
                  <a:schemeClr val="bg2">
                    <a:lumMod val="75000"/>
                  </a:schemeClr>
                </a:solidFill>
                <a:latin typeface="+mn-ea"/>
                <a:ea typeface="+mn-ea"/>
              </a:rPr>
              <a:t>「なぜ陰キャラにはネガティブな見方や</a:t>
            </a:r>
            <a:br>
              <a:rPr kumimoji="1" lang="en-US" altLang="ja-JP" b="1" dirty="0">
                <a:solidFill>
                  <a:schemeClr val="bg2">
                    <a:lumMod val="75000"/>
                  </a:schemeClr>
                </a:solidFill>
                <a:latin typeface="+mn-ea"/>
                <a:ea typeface="+mn-ea"/>
              </a:rPr>
            </a:br>
            <a:r>
              <a:rPr lang="ja-JP" altLang="en-US" b="1" dirty="0">
                <a:solidFill>
                  <a:schemeClr val="bg2">
                    <a:lumMod val="75000"/>
                  </a:schemeClr>
                </a:solidFill>
                <a:latin typeface="+mn-ea"/>
                <a:ea typeface="+mn-ea"/>
              </a:rPr>
              <a:t>　</a:t>
            </a:r>
            <a:r>
              <a:rPr kumimoji="1" lang="ja-JP" altLang="en-US" b="1" dirty="0">
                <a:solidFill>
                  <a:schemeClr val="bg2">
                    <a:lumMod val="75000"/>
                  </a:schemeClr>
                </a:solidFill>
                <a:latin typeface="+mn-ea"/>
                <a:ea typeface="+mn-ea"/>
              </a:rPr>
              <a:t>評価が横行しがちなのか」</a:t>
            </a:r>
          </a:p>
        </p:txBody>
      </p:sp>
      <p:pic>
        <p:nvPicPr>
          <p:cNvPr id="1026" name="Picture 2" descr="「いらすとや　会議」の画像検索結果"/>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837" y="3511826"/>
            <a:ext cx="2942977" cy="3114261"/>
          </a:xfrm>
          <a:prstGeom prst="rect">
            <a:avLst/>
          </a:prstGeom>
          <a:noFill/>
          <a:extLst>
            <a:ext uri="{909E8E84-426E-40DD-AFC4-6F175D3DCCD1}">
              <a14:hiddenFill xmlns:a14="http://schemas.microsoft.com/office/drawing/2010/main">
                <a:solidFill>
                  <a:srgbClr val="FFFFFF"/>
                </a:solidFill>
              </a14:hiddenFill>
            </a:ext>
          </a:extLst>
        </p:spPr>
      </p:pic>
      <p:sp>
        <p:nvSpPr>
          <p:cNvPr id="6" name="正方形/長方形 5"/>
          <p:cNvSpPr/>
          <p:nvPr/>
        </p:nvSpPr>
        <p:spPr>
          <a:xfrm>
            <a:off x="384837" y="365125"/>
            <a:ext cx="622328" cy="1145623"/>
          </a:xfrm>
          <a:prstGeom prst="rect">
            <a:avLst/>
          </a:prstGeom>
          <a:solidFill>
            <a:schemeClr val="bg1">
              <a:lumMod val="85000"/>
            </a:schemeClr>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n>
                  <a:solidFill>
                    <a:schemeClr val="bg2">
                      <a:lumMod val="25000"/>
                    </a:schemeClr>
                  </a:solidFill>
                </a:ln>
                <a:solidFill>
                  <a:schemeClr val="bg2">
                    <a:lumMod val="25000"/>
                  </a:schemeClr>
                </a:solidFill>
              </a:rPr>
              <a:t>テ</a:t>
            </a:r>
            <a:r>
              <a:rPr kumimoji="1" lang="en-US" altLang="ja-JP" sz="2400" dirty="0">
                <a:ln>
                  <a:solidFill>
                    <a:schemeClr val="bg2">
                      <a:lumMod val="25000"/>
                    </a:schemeClr>
                  </a:solidFill>
                </a:ln>
                <a:solidFill>
                  <a:schemeClr val="bg2">
                    <a:lumMod val="25000"/>
                  </a:schemeClr>
                </a:solidFill>
              </a:rPr>
              <a:t>Ⅰ</a:t>
            </a:r>
            <a:r>
              <a:rPr kumimoji="1" lang="ja-JP" altLang="en-US" sz="2400" dirty="0">
                <a:ln>
                  <a:solidFill>
                    <a:schemeClr val="bg2">
                      <a:lumMod val="25000"/>
                    </a:schemeClr>
                  </a:solidFill>
                </a:ln>
                <a:solidFill>
                  <a:schemeClr val="bg2">
                    <a:lumMod val="25000"/>
                  </a:schemeClr>
                </a:solidFill>
              </a:rPr>
              <a:t>マ</a:t>
            </a:r>
          </a:p>
        </p:txBody>
      </p:sp>
      <p:sp>
        <p:nvSpPr>
          <p:cNvPr id="5" name="スライド番号プレースホルダー 4"/>
          <p:cNvSpPr>
            <a:spLocks noGrp="1"/>
          </p:cNvSpPr>
          <p:nvPr>
            <p:ph type="sldNum" sz="quarter" idx="12"/>
          </p:nvPr>
        </p:nvSpPr>
        <p:spPr/>
        <p:txBody>
          <a:bodyPr/>
          <a:lstStyle/>
          <a:p>
            <a:fld id="{2A7E97D1-D8B0-412E-944D-C873D5DADD7E}" type="slidenum">
              <a:rPr kumimoji="1" lang="ja-JP" altLang="en-US" smtClean="0"/>
              <a:t>19</a:t>
            </a:fld>
            <a:endParaRPr kumimoji="1" lang="ja-JP" altLang="en-US"/>
          </a:p>
        </p:txBody>
      </p:sp>
      <p:sp>
        <p:nvSpPr>
          <p:cNvPr id="14" name="角丸四角形 13"/>
          <p:cNvSpPr/>
          <p:nvPr/>
        </p:nvSpPr>
        <p:spPr>
          <a:xfrm>
            <a:off x="384837" y="2002863"/>
            <a:ext cx="3302977" cy="817684"/>
          </a:xfrm>
          <a:prstGeom prst="round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2800" b="1" dirty="0"/>
              <a:t>陽</a:t>
            </a:r>
            <a:r>
              <a:rPr kumimoji="1" lang="ja-JP" altLang="en-US" sz="2800" b="1" dirty="0"/>
              <a:t>キャのイメージ</a:t>
            </a:r>
          </a:p>
        </p:txBody>
      </p:sp>
      <p:sp>
        <p:nvSpPr>
          <p:cNvPr id="16" name="円形吹き出し 15"/>
          <p:cNvSpPr/>
          <p:nvPr/>
        </p:nvSpPr>
        <p:spPr>
          <a:xfrm>
            <a:off x="3327814" y="1720061"/>
            <a:ext cx="8418709" cy="4606915"/>
          </a:xfrm>
          <a:prstGeom prst="wedgeEllipseCallout">
            <a:avLst>
              <a:gd name="adj1" fmla="val -44469"/>
              <a:gd name="adj2" fmla="val 46752"/>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3200" dirty="0">
                <a:ln>
                  <a:solidFill>
                    <a:srgbClr val="002060"/>
                  </a:solidFill>
                </a:ln>
                <a:solidFill>
                  <a:srgbClr val="002060"/>
                </a:solidFill>
              </a:rPr>
              <a:t>・うるさい、騒がしい</a:t>
            </a:r>
            <a:endParaRPr lang="en-US" altLang="ja-JP" sz="3200" dirty="0">
              <a:ln>
                <a:solidFill>
                  <a:srgbClr val="002060"/>
                </a:solidFill>
              </a:ln>
              <a:solidFill>
                <a:srgbClr val="002060"/>
              </a:solidFill>
            </a:endParaRPr>
          </a:p>
          <a:p>
            <a:pPr lvl="0"/>
            <a:r>
              <a:rPr lang="ja-JP" altLang="en-US" sz="3200" dirty="0">
                <a:ln>
                  <a:solidFill>
                    <a:srgbClr val="002060"/>
                  </a:solidFill>
                </a:ln>
                <a:solidFill>
                  <a:srgbClr val="002060"/>
                </a:solidFill>
              </a:rPr>
              <a:t>・褒められる印象もない</a:t>
            </a:r>
            <a:endParaRPr lang="en-US" altLang="ja-JP" sz="3200" dirty="0">
              <a:ln>
                <a:solidFill>
                  <a:srgbClr val="002060"/>
                </a:solidFill>
              </a:ln>
              <a:solidFill>
                <a:srgbClr val="002060"/>
              </a:solidFill>
            </a:endParaRPr>
          </a:p>
          <a:p>
            <a:pPr lvl="0"/>
            <a:r>
              <a:rPr lang="ja-JP" altLang="en-US" sz="3200" dirty="0">
                <a:ln>
                  <a:solidFill>
                    <a:srgbClr val="002060"/>
                  </a:solidFill>
                </a:ln>
                <a:solidFill>
                  <a:srgbClr val="002060"/>
                </a:solidFill>
              </a:rPr>
              <a:t>・「陰キャ」って言う側</a:t>
            </a:r>
            <a:endParaRPr lang="en-US" altLang="ja-JP" sz="3200" dirty="0">
              <a:ln>
                <a:solidFill>
                  <a:srgbClr val="C00000"/>
                </a:solidFill>
              </a:ln>
              <a:solidFill>
                <a:srgbClr val="C00000"/>
              </a:solidFill>
            </a:endParaRPr>
          </a:p>
          <a:p>
            <a:pPr lvl="0"/>
            <a:r>
              <a:rPr lang="ja-JP" altLang="en-US" sz="3200" dirty="0">
                <a:ln>
                  <a:solidFill>
                    <a:srgbClr val="C00000"/>
                  </a:solidFill>
                </a:ln>
                <a:solidFill>
                  <a:srgbClr val="C00000"/>
                </a:solidFill>
              </a:rPr>
              <a:t>・適応力がある</a:t>
            </a:r>
            <a:endParaRPr lang="en-US" altLang="ja-JP" sz="3200" dirty="0">
              <a:ln>
                <a:solidFill>
                  <a:srgbClr val="C00000"/>
                </a:solidFill>
              </a:ln>
              <a:solidFill>
                <a:srgbClr val="C00000"/>
              </a:solidFill>
            </a:endParaRPr>
          </a:p>
          <a:p>
            <a:pPr lvl="0"/>
            <a:r>
              <a:rPr lang="ja-JP" altLang="en-US" sz="3200" dirty="0">
                <a:ln>
                  <a:solidFill>
                    <a:srgbClr val="C00000"/>
                  </a:solidFill>
                </a:ln>
                <a:solidFill>
                  <a:srgbClr val="C00000"/>
                </a:solidFill>
              </a:rPr>
              <a:t>・初対面でも自己表現ができる</a:t>
            </a:r>
            <a:endParaRPr lang="en-US" altLang="ja-JP" sz="3200" dirty="0">
              <a:ln>
                <a:solidFill>
                  <a:srgbClr val="C00000"/>
                </a:solidFill>
              </a:ln>
              <a:solidFill>
                <a:srgbClr val="C00000"/>
              </a:solidFill>
            </a:endParaRPr>
          </a:p>
          <a:p>
            <a:pPr lvl="0"/>
            <a:r>
              <a:rPr lang="ja-JP" altLang="en-US" sz="3200" dirty="0">
                <a:ln>
                  <a:solidFill>
                    <a:srgbClr val="C00000"/>
                  </a:solidFill>
                </a:ln>
                <a:solidFill>
                  <a:srgbClr val="C00000"/>
                </a:solidFill>
              </a:rPr>
              <a:t>・第</a:t>
            </a:r>
            <a:r>
              <a:rPr lang="en-US" altLang="ja-JP" sz="3200" dirty="0">
                <a:ln>
                  <a:solidFill>
                    <a:srgbClr val="C00000"/>
                  </a:solidFill>
                </a:ln>
                <a:solidFill>
                  <a:srgbClr val="C00000"/>
                </a:solidFill>
              </a:rPr>
              <a:t>1</a:t>
            </a:r>
            <a:r>
              <a:rPr lang="ja-JP" altLang="en-US" sz="3200" dirty="0">
                <a:ln>
                  <a:solidFill>
                    <a:srgbClr val="C00000"/>
                  </a:solidFill>
                </a:ln>
                <a:solidFill>
                  <a:srgbClr val="C00000"/>
                </a:solidFill>
              </a:rPr>
              <a:t>印象がよい、見た目を</a:t>
            </a:r>
            <a:endParaRPr lang="en-US" altLang="ja-JP" sz="3200" dirty="0">
              <a:ln>
                <a:solidFill>
                  <a:srgbClr val="C00000"/>
                </a:solidFill>
              </a:ln>
              <a:solidFill>
                <a:srgbClr val="C00000"/>
              </a:solidFill>
            </a:endParaRPr>
          </a:p>
          <a:p>
            <a:pPr lvl="0"/>
            <a:r>
              <a:rPr lang="ja-JP" altLang="en-US" sz="3200" dirty="0">
                <a:ln>
                  <a:solidFill>
                    <a:srgbClr val="C00000"/>
                  </a:solidFill>
                </a:ln>
                <a:solidFill>
                  <a:srgbClr val="C00000"/>
                </a:solidFill>
              </a:rPr>
              <a:t>　気にする</a:t>
            </a:r>
            <a:endParaRPr lang="en-US" altLang="ja-JP" sz="3200" dirty="0">
              <a:ln>
                <a:solidFill>
                  <a:srgbClr val="C00000"/>
                </a:solidFill>
              </a:ln>
              <a:solidFill>
                <a:srgbClr val="C00000"/>
              </a:solidFill>
            </a:endParaRPr>
          </a:p>
        </p:txBody>
      </p:sp>
    </p:spTree>
    <p:extLst>
      <p:ext uri="{BB962C8B-B14F-4D97-AF65-F5344CB8AC3E}">
        <p14:creationId xmlns:p14="http://schemas.microsoft.com/office/powerpoint/2010/main" val="647258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7539"/>
            <a:ext cx="10515600" cy="1325563"/>
          </a:xfrm>
        </p:spPr>
        <p:txBody>
          <a:bodyPr>
            <a:normAutofit/>
          </a:bodyPr>
          <a:lstStyle/>
          <a:p>
            <a:r>
              <a:rPr kumimoji="1" lang="ja-JP" altLang="en-US" sz="4000" b="1" dirty="0">
                <a:latin typeface="+mn-ea"/>
                <a:ea typeface="+mn-ea"/>
              </a:rPr>
              <a:t>目次</a:t>
            </a:r>
          </a:p>
        </p:txBody>
      </p:sp>
      <p:sp>
        <p:nvSpPr>
          <p:cNvPr id="3" name="コンテンツ プレースホルダー 2"/>
          <p:cNvSpPr>
            <a:spLocks noGrp="1"/>
          </p:cNvSpPr>
          <p:nvPr>
            <p:ph idx="1"/>
          </p:nvPr>
        </p:nvSpPr>
        <p:spPr>
          <a:xfrm>
            <a:off x="838200" y="1764954"/>
            <a:ext cx="10515600" cy="4773958"/>
          </a:xfrm>
        </p:spPr>
        <p:txBody>
          <a:bodyPr>
            <a:normAutofit/>
          </a:bodyPr>
          <a:lstStyle/>
          <a:p>
            <a:pPr marL="0" indent="0">
              <a:buNone/>
            </a:pPr>
            <a:r>
              <a:rPr kumimoji="1" lang="ja-JP" altLang="en-US" sz="3200" b="1" dirty="0">
                <a:solidFill>
                  <a:srgbClr val="C00000"/>
                </a:solidFill>
              </a:rPr>
              <a:t>○研究動機</a:t>
            </a:r>
            <a:endParaRPr lang="en-US" altLang="ja-JP" sz="3200" b="1" dirty="0">
              <a:solidFill>
                <a:srgbClr val="C00000"/>
              </a:solidFill>
            </a:endParaRPr>
          </a:p>
          <a:p>
            <a:pPr marL="0" indent="0">
              <a:buNone/>
            </a:pPr>
            <a:endParaRPr lang="en-US" altLang="ja-JP" sz="1800" dirty="0"/>
          </a:p>
          <a:p>
            <a:pPr marL="0" indent="0">
              <a:buNone/>
            </a:pPr>
            <a:r>
              <a:rPr lang="ja-JP" altLang="en-US" sz="3200" b="1" dirty="0">
                <a:solidFill>
                  <a:schemeClr val="accent5">
                    <a:lumMod val="75000"/>
                  </a:schemeClr>
                </a:solidFill>
              </a:rPr>
              <a:t>○</a:t>
            </a:r>
            <a:r>
              <a:rPr kumimoji="1" lang="ja-JP" altLang="en-US" sz="3200" b="1" dirty="0">
                <a:solidFill>
                  <a:schemeClr val="accent5">
                    <a:lumMod val="75000"/>
                  </a:schemeClr>
                </a:solidFill>
              </a:rPr>
              <a:t>質問紙調査</a:t>
            </a:r>
            <a:r>
              <a:rPr kumimoji="1" lang="en-US" altLang="ja-JP" b="1" dirty="0"/>
              <a:t>(</a:t>
            </a:r>
            <a:r>
              <a:rPr kumimoji="1" lang="ja-JP" altLang="en-US" b="1" dirty="0"/>
              <a:t>性格的側面と性格以外の側面からのアプローチ</a:t>
            </a:r>
            <a:r>
              <a:rPr kumimoji="1" lang="en-US" altLang="ja-JP" b="1" dirty="0"/>
              <a:t>)</a:t>
            </a:r>
            <a:endParaRPr lang="en-US" altLang="ja-JP" b="1" dirty="0"/>
          </a:p>
          <a:p>
            <a:pPr marL="0" indent="0">
              <a:buNone/>
            </a:pPr>
            <a:r>
              <a:rPr lang="ja-JP" altLang="en-US" b="1" dirty="0"/>
              <a:t>・一般的陰キャラ</a:t>
            </a:r>
            <a:r>
              <a:rPr lang="en-US" altLang="ja-JP" b="1" dirty="0"/>
              <a:t>/</a:t>
            </a:r>
            <a:r>
              <a:rPr lang="ja-JP" altLang="en-US" b="1" dirty="0"/>
              <a:t>陽キャラの印象差</a:t>
            </a:r>
            <a:endParaRPr lang="en-US" altLang="ja-JP" b="1" dirty="0"/>
          </a:p>
          <a:p>
            <a:pPr marL="0" indent="0">
              <a:buNone/>
            </a:pPr>
            <a:r>
              <a:rPr lang="ja-JP" altLang="en-US" b="1" dirty="0"/>
              <a:t>・キャラ自認による一般的陰キャラ</a:t>
            </a:r>
            <a:r>
              <a:rPr lang="en-US" altLang="ja-JP" b="1" dirty="0"/>
              <a:t>/</a:t>
            </a:r>
            <a:r>
              <a:rPr lang="ja-JP" altLang="en-US" b="1" dirty="0"/>
              <a:t>陽キャラの印象差</a:t>
            </a:r>
            <a:endParaRPr lang="en-US" altLang="ja-JP" b="1" dirty="0"/>
          </a:p>
          <a:p>
            <a:pPr marL="0" indent="0">
              <a:buNone/>
            </a:pPr>
            <a:endParaRPr lang="en-US" altLang="ja-JP" sz="1900" dirty="0"/>
          </a:p>
          <a:p>
            <a:pPr marL="0" indent="0">
              <a:buNone/>
            </a:pPr>
            <a:r>
              <a:rPr lang="ja-JP" altLang="en-US" sz="3200" b="1" dirty="0">
                <a:solidFill>
                  <a:schemeClr val="accent6">
                    <a:lumMod val="75000"/>
                  </a:schemeClr>
                </a:solidFill>
              </a:rPr>
              <a:t>○グループディスカッション</a:t>
            </a:r>
            <a:endParaRPr lang="en-US" altLang="ja-JP" b="1" dirty="0">
              <a:solidFill>
                <a:schemeClr val="accent6">
                  <a:lumMod val="75000"/>
                </a:schemeClr>
              </a:solidFill>
            </a:endParaRPr>
          </a:p>
          <a:p>
            <a:pPr marL="0" indent="0">
              <a:buNone/>
            </a:pPr>
            <a:r>
              <a:rPr lang="ja-JP" altLang="en-US" b="1" dirty="0"/>
              <a:t>・</a:t>
            </a:r>
            <a:r>
              <a:rPr kumimoji="1" lang="ja-JP" altLang="en-US" b="1" dirty="0"/>
              <a:t>なぜ陰キャラはネガティブな評価がされがちなのか</a:t>
            </a:r>
            <a:endParaRPr kumimoji="1" lang="en-US" altLang="ja-JP" b="1" dirty="0"/>
          </a:p>
          <a:p>
            <a:pPr marL="0" indent="0">
              <a:buNone/>
            </a:pPr>
            <a:endParaRPr lang="en-US" altLang="ja-JP" dirty="0"/>
          </a:p>
        </p:txBody>
      </p:sp>
      <p:sp>
        <p:nvSpPr>
          <p:cNvPr id="4" name="スライド番号プレースホルダー 3"/>
          <p:cNvSpPr>
            <a:spLocks noGrp="1"/>
          </p:cNvSpPr>
          <p:nvPr>
            <p:ph type="sldNum" sz="quarter" idx="12"/>
          </p:nvPr>
        </p:nvSpPr>
        <p:spPr/>
        <p:txBody>
          <a:bodyPr/>
          <a:lstStyle/>
          <a:p>
            <a:fld id="{2A7E97D1-D8B0-412E-944D-C873D5DADD7E}" type="slidenum">
              <a:rPr kumimoji="1" lang="ja-JP" altLang="en-US" smtClean="0"/>
              <a:t>2</a:t>
            </a:fld>
            <a:endParaRPr kumimoji="1" lang="ja-JP" altLang="en-US"/>
          </a:p>
        </p:txBody>
      </p:sp>
    </p:spTree>
    <p:extLst>
      <p:ext uri="{BB962C8B-B14F-4D97-AF65-F5344CB8AC3E}">
        <p14:creationId xmlns:p14="http://schemas.microsoft.com/office/powerpoint/2010/main" val="13380546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2A7E97D1-D8B0-412E-944D-C873D5DADD7E}" type="slidenum">
              <a:rPr kumimoji="1" lang="ja-JP" altLang="en-US" smtClean="0"/>
              <a:t>20</a:t>
            </a:fld>
            <a:endParaRPr kumimoji="1" lang="ja-JP" altLang="en-US"/>
          </a:p>
        </p:txBody>
      </p:sp>
      <p:sp>
        <p:nvSpPr>
          <p:cNvPr id="7" name="角丸四角形 6"/>
          <p:cNvSpPr/>
          <p:nvPr/>
        </p:nvSpPr>
        <p:spPr>
          <a:xfrm>
            <a:off x="434007" y="276419"/>
            <a:ext cx="10156411" cy="938019"/>
          </a:xfrm>
          <a:prstGeom prst="roundRect">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tx1"/>
                </a:solidFill>
              </a:rPr>
              <a:t>なぜ陰キャラはネガティブな評価がされがちなのか？</a:t>
            </a:r>
          </a:p>
        </p:txBody>
      </p:sp>
      <p:sp>
        <p:nvSpPr>
          <p:cNvPr id="8" name="角丸四角形 7"/>
          <p:cNvSpPr/>
          <p:nvPr/>
        </p:nvSpPr>
        <p:spPr>
          <a:xfrm>
            <a:off x="182128" y="1418431"/>
            <a:ext cx="5728095" cy="4913312"/>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ltLang="ja-JP" sz="2800" dirty="0">
              <a:solidFill>
                <a:schemeClr val="tx1"/>
              </a:solidFill>
            </a:endParaRPr>
          </a:p>
          <a:p>
            <a:pPr algn="just"/>
            <a:r>
              <a:rPr lang="ja-JP" altLang="en-US" sz="3000" dirty="0">
                <a:solidFill>
                  <a:schemeClr val="tx1"/>
                </a:solidFill>
              </a:rPr>
              <a:t>・外見的特徴</a:t>
            </a:r>
            <a:endParaRPr lang="en-US" altLang="ja-JP" sz="3000" dirty="0">
              <a:solidFill>
                <a:schemeClr val="tx1"/>
              </a:solidFill>
            </a:endParaRPr>
          </a:p>
          <a:p>
            <a:pPr algn="just"/>
            <a:endParaRPr lang="en-US" altLang="ja-JP" sz="3000" dirty="0">
              <a:solidFill>
                <a:schemeClr val="tx1"/>
              </a:solidFill>
            </a:endParaRPr>
          </a:p>
          <a:p>
            <a:pPr algn="just"/>
            <a:r>
              <a:rPr lang="ja-JP" altLang="en-US" sz="3000" dirty="0">
                <a:solidFill>
                  <a:schemeClr val="tx1"/>
                </a:solidFill>
              </a:rPr>
              <a:t>・「陰」という字がマイナス</a:t>
            </a:r>
            <a:endParaRPr lang="en-US" altLang="ja-JP" sz="3000" dirty="0">
              <a:solidFill>
                <a:schemeClr val="tx1"/>
              </a:solidFill>
            </a:endParaRPr>
          </a:p>
          <a:p>
            <a:pPr algn="just"/>
            <a:r>
              <a:rPr lang="ja-JP" altLang="en-US" sz="3000" dirty="0">
                <a:solidFill>
                  <a:schemeClr val="tx1"/>
                </a:solidFill>
              </a:rPr>
              <a:t>　を連想させる</a:t>
            </a:r>
            <a:endParaRPr kumimoji="1" lang="en-US" altLang="ja-JP" sz="3000" dirty="0">
              <a:solidFill>
                <a:schemeClr val="tx1"/>
              </a:solidFill>
            </a:endParaRPr>
          </a:p>
          <a:p>
            <a:pPr algn="just"/>
            <a:r>
              <a:rPr kumimoji="1" lang="ja-JP" altLang="en-US" sz="3000" dirty="0">
                <a:solidFill>
                  <a:schemeClr val="tx1"/>
                </a:solidFill>
              </a:rPr>
              <a:t>・陽キャラとの対比、反動</a:t>
            </a:r>
            <a:endParaRPr kumimoji="1" lang="en-US" altLang="ja-JP" sz="3000" dirty="0">
              <a:solidFill>
                <a:schemeClr val="tx1"/>
              </a:solidFill>
            </a:endParaRPr>
          </a:p>
          <a:p>
            <a:pPr algn="just"/>
            <a:r>
              <a:rPr lang="ja-JP" altLang="en-US" sz="3000" dirty="0">
                <a:solidFill>
                  <a:schemeClr val="tx1"/>
                </a:solidFill>
              </a:rPr>
              <a:t>・陽キャラが自分よりも下の</a:t>
            </a:r>
            <a:endParaRPr lang="en-US" altLang="ja-JP" sz="3000" dirty="0">
              <a:solidFill>
                <a:schemeClr val="tx1"/>
              </a:solidFill>
            </a:endParaRPr>
          </a:p>
          <a:p>
            <a:pPr algn="just"/>
            <a:r>
              <a:rPr lang="ja-JP" altLang="en-US" sz="3000" dirty="0">
                <a:solidFill>
                  <a:schemeClr val="tx1"/>
                </a:solidFill>
              </a:rPr>
              <a:t>　存在を求める</a:t>
            </a:r>
            <a:endParaRPr lang="en-US" altLang="ja-JP" sz="3000" dirty="0">
              <a:solidFill>
                <a:schemeClr val="tx1"/>
              </a:solidFill>
            </a:endParaRPr>
          </a:p>
          <a:p>
            <a:pPr algn="just"/>
            <a:endParaRPr lang="en-US" altLang="ja-JP" sz="3000" dirty="0">
              <a:solidFill>
                <a:schemeClr val="tx1"/>
              </a:solidFill>
            </a:endParaRPr>
          </a:p>
          <a:p>
            <a:pPr algn="just"/>
            <a:r>
              <a:rPr lang="ja-JP" altLang="en-US" sz="3200" b="1" dirty="0">
                <a:solidFill>
                  <a:schemeClr val="tx1"/>
                </a:solidFill>
              </a:rPr>
              <a:t>⇒主に</a:t>
            </a:r>
            <a:r>
              <a:rPr lang="ja-JP" altLang="en-US" sz="3200" b="1" u="sng" dirty="0">
                <a:solidFill>
                  <a:srgbClr val="A20000"/>
                </a:solidFill>
              </a:rPr>
              <a:t>陽キャラや外部</a:t>
            </a:r>
            <a:r>
              <a:rPr lang="ja-JP" altLang="en-US" sz="3200" b="1" dirty="0">
                <a:solidFill>
                  <a:schemeClr val="tx1"/>
                </a:solidFill>
              </a:rPr>
              <a:t>に</a:t>
            </a:r>
            <a:endParaRPr lang="en-US" altLang="ja-JP" sz="3200" b="1" dirty="0">
              <a:solidFill>
                <a:schemeClr val="tx1"/>
              </a:solidFill>
            </a:endParaRPr>
          </a:p>
          <a:p>
            <a:pPr algn="just"/>
            <a:r>
              <a:rPr lang="ja-JP" altLang="en-US" sz="3200" b="1" dirty="0">
                <a:solidFill>
                  <a:schemeClr val="tx1"/>
                </a:solidFill>
              </a:rPr>
              <a:t>　原因がある</a:t>
            </a:r>
            <a:endParaRPr lang="en-US" altLang="ja-JP" sz="3200" b="1" dirty="0">
              <a:solidFill>
                <a:schemeClr val="tx1"/>
              </a:solidFill>
            </a:endParaRPr>
          </a:p>
          <a:p>
            <a:pPr algn="just"/>
            <a:endParaRPr kumimoji="1" lang="en-US" altLang="ja-JP" sz="3000" dirty="0">
              <a:solidFill>
                <a:schemeClr val="tx1"/>
              </a:solidFill>
            </a:endParaRPr>
          </a:p>
        </p:txBody>
      </p:sp>
      <p:pic>
        <p:nvPicPr>
          <p:cNvPr id="16" name="Picture 2" descr="「いらすとや　男の子」の画像検索結果"/>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1635" y="5460539"/>
            <a:ext cx="1018763" cy="1387625"/>
          </a:xfrm>
          <a:prstGeom prst="rect">
            <a:avLst/>
          </a:prstGeom>
          <a:noFill/>
          <a:extLst>
            <a:ext uri="{909E8E84-426E-40DD-AFC4-6F175D3DCCD1}">
              <a14:hiddenFill xmlns:a14="http://schemas.microsoft.com/office/drawing/2010/main">
                <a:solidFill>
                  <a:srgbClr val="FFFFFF"/>
                </a:solidFill>
              </a14:hiddenFill>
            </a:ext>
          </a:extLst>
        </p:spPr>
      </p:pic>
      <p:sp>
        <p:nvSpPr>
          <p:cNvPr id="3" name="楕円 2"/>
          <p:cNvSpPr/>
          <p:nvPr/>
        </p:nvSpPr>
        <p:spPr>
          <a:xfrm>
            <a:off x="432981" y="1934307"/>
            <a:ext cx="5477242" cy="3235569"/>
          </a:xfrm>
          <a:prstGeom prst="ellipse">
            <a:avLst/>
          </a:prstGeom>
          <a:noFill/>
          <a:ln w="38100">
            <a:solidFill>
              <a:srgbClr val="A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6233923" y="1393825"/>
            <a:ext cx="5638990" cy="4962525"/>
          </a:xfrm>
          <a:prstGeom prst="round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ja-JP" altLang="en-US" sz="3000" dirty="0">
                <a:solidFill>
                  <a:schemeClr val="tx1"/>
                </a:solidFill>
              </a:rPr>
              <a:t>・「陰キャ」を名乗る人が、</a:t>
            </a:r>
            <a:endParaRPr kumimoji="1" lang="en-US" altLang="ja-JP" sz="3000" dirty="0">
              <a:solidFill>
                <a:schemeClr val="tx1"/>
              </a:solidFill>
            </a:endParaRPr>
          </a:p>
          <a:p>
            <a:pPr algn="just"/>
            <a:r>
              <a:rPr lang="ja-JP" altLang="en-US" sz="3000" dirty="0">
                <a:solidFill>
                  <a:schemeClr val="tx1"/>
                </a:solidFill>
              </a:rPr>
              <a:t>　</a:t>
            </a:r>
            <a:r>
              <a:rPr kumimoji="1" lang="ja-JP" altLang="en-US" sz="3000" dirty="0">
                <a:solidFill>
                  <a:schemeClr val="tx1"/>
                </a:solidFill>
              </a:rPr>
              <a:t>自分でネガティブな</a:t>
            </a:r>
            <a:r>
              <a:rPr lang="ja-JP" altLang="en-US" sz="3000" dirty="0">
                <a:solidFill>
                  <a:schemeClr val="tx1"/>
                </a:solidFill>
              </a:rPr>
              <a:t>印象</a:t>
            </a:r>
            <a:r>
              <a:rPr kumimoji="1" lang="ja-JP" altLang="en-US" sz="3000" dirty="0">
                <a:solidFill>
                  <a:schemeClr val="tx1"/>
                </a:solidFill>
              </a:rPr>
              <a:t>を</a:t>
            </a:r>
            <a:endParaRPr kumimoji="1" lang="en-US" altLang="ja-JP" sz="3000" dirty="0">
              <a:solidFill>
                <a:schemeClr val="tx1"/>
              </a:solidFill>
            </a:endParaRPr>
          </a:p>
          <a:p>
            <a:pPr algn="just"/>
            <a:r>
              <a:rPr lang="ja-JP" altLang="en-US" sz="3000" dirty="0">
                <a:solidFill>
                  <a:schemeClr val="tx1"/>
                </a:solidFill>
              </a:rPr>
              <a:t>　</a:t>
            </a:r>
            <a:r>
              <a:rPr kumimoji="1" lang="ja-JP" altLang="en-US" sz="3000" dirty="0">
                <a:solidFill>
                  <a:schemeClr val="tx1"/>
                </a:solidFill>
              </a:rPr>
              <a:t>作り上げている</a:t>
            </a:r>
            <a:endParaRPr kumimoji="1" lang="en-US" altLang="ja-JP" sz="3000" dirty="0">
              <a:solidFill>
                <a:schemeClr val="tx1"/>
              </a:solidFill>
            </a:endParaRPr>
          </a:p>
          <a:p>
            <a:pPr algn="just"/>
            <a:endParaRPr lang="en-US" altLang="ja-JP" sz="3000" dirty="0">
              <a:solidFill>
                <a:schemeClr val="tx1"/>
              </a:solidFill>
            </a:endParaRPr>
          </a:p>
          <a:p>
            <a:pPr algn="just"/>
            <a:r>
              <a:rPr lang="ja-JP" altLang="en-US" sz="3000" dirty="0">
                <a:solidFill>
                  <a:schemeClr val="tx1"/>
                </a:solidFill>
              </a:rPr>
              <a:t>・周りと違う行動をとる</a:t>
            </a:r>
            <a:endParaRPr lang="en-US" altLang="ja-JP" sz="3000" dirty="0">
              <a:solidFill>
                <a:schemeClr val="tx1"/>
              </a:solidFill>
            </a:endParaRPr>
          </a:p>
          <a:p>
            <a:pPr algn="just"/>
            <a:r>
              <a:rPr lang="ja-JP" altLang="en-US" sz="3000" dirty="0">
                <a:solidFill>
                  <a:schemeClr val="tx1"/>
                </a:solidFill>
              </a:rPr>
              <a:t>　→集団への反発</a:t>
            </a:r>
            <a:endParaRPr lang="en-US" altLang="ja-JP" sz="3000" dirty="0">
              <a:solidFill>
                <a:schemeClr val="tx1"/>
              </a:solidFill>
            </a:endParaRPr>
          </a:p>
          <a:p>
            <a:pPr algn="just"/>
            <a:r>
              <a:rPr lang="ja-JP" altLang="en-US" sz="3000" dirty="0">
                <a:solidFill>
                  <a:schemeClr val="tx1"/>
                </a:solidFill>
              </a:rPr>
              <a:t>　→ネガティブ評価</a:t>
            </a:r>
            <a:endParaRPr lang="en-US" altLang="ja-JP" sz="3000" dirty="0">
              <a:solidFill>
                <a:schemeClr val="tx1"/>
              </a:solidFill>
            </a:endParaRPr>
          </a:p>
          <a:p>
            <a:pPr algn="just"/>
            <a:endParaRPr kumimoji="1" lang="en-US" altLang="ja-JP" sz="2400" dirty="0">
              <a:solidFill>
                <a:schemeClr val="tx1"/>
              </a:solidFill>
            </a:endParaRPr>
          </a:p>
          <a:p>
            <a:pPr algn="just"/>
            <a:r>
              <a:rPr lang="ja-JP" altLang="en-US" sz="3200" b="1" dirty="0">
                <a:solidFill>
                  <a:schemeClr val="tx1"/>
                </a:solidFill>
              </a:rPr>
              <a:t>⇒</a:t>
            </a:r>
            <a:r>
              <a:rPr lang="ja-JP" altLang="en-US" sz="3200" b="1" u="sng" dirty="0">
                <a:solidFill>
                  <a:srgbClr val="002060"/>
                </a:solidFill>
              </a:rPr>
              <a:t>陰</a:t>
            </a:r>
            <a:r>
              <a:rPr kumimoji="1" lang="ja-JP" altLang="en-US" sz="3200" b="1" u="sng" dirty="0">
                <a:solidFill>
                  <a:srgbClr val="002060"/>
                </a:solidFill>
              </a:rPr>
              <a:t>キャラ自身</a:t>
            </a:r>
            <a:r>
              <a:rPr kumimoji="1" lang="ja-JP" altLang="en-US" sz="3200" b="1" dirty="0">
                <a:solidFill>
                  <a:schemeClr val="tx1"/>
                </a:solidFill>
              </a:rPr>
              <a:t>に原因が</a:t>
            </a:r>
            <a:endParaRPr lang="en-US" altLang="ja-JP" sz="3200" b="1" dirty="0">
              <a:solidFill>
                <a:schemeClr val="tx1"/>
              </a:solidFill>
            </a:endParaRPr>
          </a:p>
          <a:p>
            <a:pPr algn="just"/>
            <a:r>
              <a:rPr kumimoji="1" lang="ja-JP" altLang="en-US" sz="3200" b="1" dirty="0">
                <a:solidFill>
                  <a:schemeClr val="tx1"/>
                </a:solidFill>
              </a:rPr>
              <a:t>　ある</a:t>
            </a:r>
            <a:endParaRPr kumimoji="1" lang="en-US" altLang="ja-JP" sz="2400" b="1" dirty="0">
              <a:solidFill>
                <a:schemeClr val="tx1"/>
              </a:solidFill>
            </a:endParaRPr>
          </a:p>
        </p:txBody>
      </p:sp>
      <p:pic>
        <p:nvPicPr>
          <p:cNvPr id="17" name="Picture 4" descr="関連画像"/>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90419" y="5460539"/>
            <a:ext cx="1282494" cy="1284748"/>
          </a:xfrm>
          <a:prstGeom prst="rect">
            <a:avLst/>
          </a:prstGeom>
          <a:noFill/>
          <a:extLst>
            <a:ext uri="{909E8E84-426E-40DD-AFC4-6F175D3DCCD1}">
              <a14:hiddenFill xmlns:a14="http://schemas.microsoft.com/office/drawing/2010/main">
                <a:solidFill>
                  <a:srgbClr val="FFFFFF"/>
                </a:solidFill>
              </a14:hiddenFill>
            </a:ext>
          </a:extLst>
        </p:spPr>
      </p:pic>
      <p:sp>
        <p:nvSpPr>
          <p:cNvPr id="5" name="角丸四角形 4"/>
          <p:cNvSpPr/>
          <p:nvPr/>
        </p:nvSpPr>
        <p:spPr>
          <a:xfrm>
            <a:off x="1626569" y="6128238"/>
            <a:ext cx="2839212" cy="617049"/>
          </a:xfrm>
          <a:prstGeom prst="roundRect">
            <a:avLst/>
          </a:prstGeom>
          <a:ln w="38100">
            <a:solidFill>
              <a:schemeClr val="accent5">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800" b="1" dirty="0"/>
              <a:t>陰キャラ自認群</a:t>
            </a:r>
          </a:p>
        </p:txBody>
      </p:sp>
      <p:sp>
        <p:nvSpPr>
          <p:cNvPr id="11" name="角丸四角形 10"/>
          <p:cNvSpPr/>
          <p:nvPr/>
        </p:nvSpPr>
        <p:spPr>
          <a:xfrm>
            <a:off x="7633812" y="6129519"/>
            <a:ext cx="2839212" cy="617049"/>
          </a:xfrm>
          <a:prstGeom prst="roundRect">
            <a:avLst/>
          </a:prstGeom>
          <a:ln w="38100"/>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2800" b="1" dirty="0"/>
              <a:t>陽</a:t>
            </a:r>
            <a:r>
              <a:rPr kumimoji="1" lang="ja-JP" altLang="en-US" sz="2800" b="1" dirty="0"/>
              <a:t>キャラ自認群</a:t>
            </a:r>
          </a:p>
        </p:txBody>
      </p:sp>
    </p:spTree>
    <p:extLst>
      <p:ext uri="{BB962C8B-B14F-4D97-AF65-F5344CB8AC3E}">
        <p14:creationId xmlns:p14="http://schemas.microsoft.com/office/powerpoint/2010/main" val="307036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3" end="3"/>
                                            </p:txEl>
                                          </p:spTgt>
                                        </p:tgtEl>
                                        <p:attrNameLst>
                                          <p:attrName>style.visibility</p:attrName>
                                        </p:attrNameLst>
                                      </p:cBhvr>
                                      <p:to>
                                        <p:strVal val="visible"/>
                                      </p:to>
                                    </p:set>
                                    <p:animEffect transition="in" filter="fade">
                                      <p:cBhvr>
                                        <p:cTn id="10" dur="500"/>
                                        <p:tgtEl>
                                          <p:spTgt spid="8">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animEffect transition="in" filter="fade">
                                      <p:cBhvr>
                                        <p:cTn id="13" dur="500"/>
                                        <p:tgtEl>
                                          <p:spTgt spid="8">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
                                            <p:txEl>
                                              <p:pRg st="5" end="5"/>
                                            </p:txEl>
                                          </p:spTgt>
                                        </p:tgtEl>
                                        <p:attrNameLst>
                                          <p:attrName>style.visibility</p:attrName>
                                        </p:attrNameLst>
                                      </p:cBhvr>
                                      <p:to>
                                        <p:strVal val="visible"/>
                                      </p:to>
                                    </p:set>
                                    <p:animEffect transition="in" filter="fade">
                                      <p:cBhvr>
                                        <p:cTn id="16" dur="500"/>
                                        <p:tgtEl>
                                          <p:spTgt spid="8">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animEffect transition="in" filter="fade">
                                      <p:cBhvr>
                                        <p:cTn id="19" dur="500"/>
                                        <p:tgtEl>
                                          <p:spTgt spid="8">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8">
                                            <p:txEl>
                                              <p:pRg st="7" end="7"/>
                                            </p:txEl>
                                          </p:spTgt>
                                        </p:tgtEl>
                                        <p:attrNameLst>
                                          <p:attrName>style.visibility</p:attrName>
                                        </p:attrNameLst>
                                      </p:cBhvr>
                                      <p:to>
                                        <p:strVal val="visible"/>
                                      </p:to>
                                    </p:set>
                                    <p:animEffect transition="in" filter="fade">
                                      <p:cBhvr>
                                        <p:cTn id="22" dur="500"/>
                                        <p:tgtEl>
                                          <p:spTgt spid="8">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xEl>
                                              <p:pRg st="9" end="9"/>
                                            </p:txEl>
                                          </p:spTgt>
                                        </p:tgtEl>
                                        <p:attrNameLst>
                                          <p:attrName>style.visibility</p:attrName>
                                        </p:attrNameLst>
                                      </p:cBhvr>
                                      <p:to>
                                        <p:strVal val="visible"/>
                                      </p:to>
                                    </p:set>
                                    <p:animEffect transition="in" filter="barn(inVertical)">
                                      <p:cBhvr>
                                        <p:cTn id="27" dur="500"/>
                                        <p:tgtEl>
                                          <p:spTgt spid="8">
                                            <p:txEl>
                                              <p:pRg st="9" end="9"/>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8">
                                            <p:txEl>
                                              <p:pRg st="10" end="10"/>
                                            </p:txEl>
                                          </p:spTgt>
                                        </p:tgtEl>
                                        <p:attrNameLst>
                                          <p:attrName>style.visibility</p:attrName>
                                        </p:attrNameLst>
                                      </p:cBhvr>
                                      <p:to>
                                        <p:strVal val="visible"/>
                                      </p:to>
                                    </p:set>
                                    <p:animEffect transition="in" filter="barn(inVertical)">
                                      <p:cBhvr>
                                        <p:cTn id="30" dur="500"/>
                                        <p:tgtEl>
                                          <p:spTgt spid="8">
                                            <p:txEl>
                                              <p:pRg st="10" end="10"/>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5">
                                            <p:txEl>
                                              <p:pRg st="0" end="0"/>
                                            </p:txEl>
                                          </p:spTgt>
                                        </p:tgtEl>
                                        <p:attrNameLst>
                                          <p:attrName>style.visibility</p:attrName>
                                        </p:attrNameLst>
                                      </p:cBhvr>
                                      <p:to>
                                        <p:strVal val="visible"/>
                                      </p:to>
                                    </p:set>
                                    <p:animEffect transition="in" filter="fade">
                                      <p:cBhvr>
                                        <p:cTn id="38" dur="500"/>
                                        <p:tgtEl>
                                          <p:spTgt spid="15">
                                            <p:txEl>
                                              <p:pRg st="0" end="0"/>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15">
                                            <p:txEl>
                                              <p:pRg st="1" end="1"/>
                                            </p:txEl>
                                          </p:spTgt>
                                        </p:tgtEl>
                                        <p:attrNameLst>
                                          <p:attrName>style.visibility</p:attrName>
                                        </p:attrNameLst>
                                      </p:cBhvr>
                                      <p:to>
                                        <p:strVal val="visible"/>
                                      </p:to>
                                    </p:set>
                                    <p:animEffect transition="in" filter="fade">
                                      <p:cBhvr>
                                        <p:cTn id="41" dur="500"/>
                                        <p:tgtEl>
                                          <p:spTgt spid="15">
                                            <p:txEl>
                                              <p:pRg st="1" end="1"/>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15">
                                            <p:txEl>
                                              <p:pRg st="2" end="2"/>
                                            </p:txEl>
                                          </p:spTgt>
                                        </p:tgtEl>
                                        <p:attrNameLst>
                                          <p:attrName>style.visibility</p:attrName>
                                        </p:attrNameLst>
                                      </p:cBhvr>
                                      <p:to>
                                        <p:strVal val="visible"/>
                                      </p:to>
                                    </p:set>
                                    <p:animEffect transition="in" filter="fade">
                                      <p:cBhvr>
                                        <p:cTn id="44" dur="500"/>
                                        <p:tgtEl>
                                          <p:spTgt spid="15">
                                            <p:txEl>
                                              <p:pRg st="2" end="2"/>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15">
                                            <p:txEl>
                                              <p:pRg st="4" end="4"/>
                                            </p:txEl>
                                          </p:spTgt>
                                        </p:tgtEl>
                                        <p:attrNameLst>
                                          <p:attrName>style.visibility</p:attrName>
                                        </p:attrNameLst>
                                      </p:cBhvr>
                                      <p:to>
                                        <p:strVal val="visible"/>
                                      </p:to>
                                    </p:set>
                                    <p:animEffect transition="in" filter="fade">
                                      <p:cBhvr>
                                        <p:cTn id="47" dur="500"/>
                                        <p:tgtEl>
                                          <p:spTgt spid="15">
                                            <p:txEl>
                                              <p:pRg st="4" end="4"/>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15">
                                            <p:txEl>
                                              <p:pRg st="5" end="5"/>
                                            </p:txEl>
                                          </p:spTgt>
                                        </p:tgtEl>
                                        <p:attrNameLst>
                                          <p:attrName>style.visibility</p:attrName>
                                        </p:attrNameLst>
                                      </p:cBhvr>
                                      <p:to>
                                        <p:strVal val="visible"/>
                                      </p:to>
                                    </p:set>
                                    <p:animEffect transition="in" filter="fade">
                                      <p:cBhvr>
                                        <p:cTn id="50" dur="500"/>
                                        <p:tgtEl>
                                          <p:spTgt spid="15">
                                            <p:txEl>
                                              <p:pRg st="5" end="5"/>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15">
                                            <p:txEl>
                                              <p:pRg st="6" end="6"/>
                                            </p:txEl>
                                          </p:spTgt>
                                        </p:tgtEl>
                                        <p:attrNameLst>
                                          <p:attrName>style.visibility</p:attrName>
                                        </p:attrNameLst>
                                      </p:cBhvr>
                                      <p:to>
                                        <p:strVal val="visible"/>
                                      </p:to>
                                    </p:set>
                                    <p:animEffect transition="in" filter="fade">
                                      <p:cBhvr>
                                        <p:cTn id="53" dur="500"/>
                                        <p:tgtEl>
                                          <p:spTgt spid="15">
                                            <p:txEl>
                                              <p:pRg st="6" end="6"/>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15">
                                            <p:txEl>
                                              <p:pRg st="8" end="8"/>
                                            </p:txEl>
                                          </p:spTgt>
                                        </p:tgtEl>
                                        <p:attrNameLst>
                                          <p:attrName>style.visibility</p:attrName>
                                        </p:attrNameLst>
                                      </p:cBhvr>
                                      <p:to>
                                        <p:strVal val="visible"/>
                                      </p:to>
                                    </p:set>
                                    <p:animEffect transition="in" filter="barn(inVertical)">
                                      <p:cBhvr>
                                        <p:cTn id="58" dur="500"/>
                                        <p:tgtEl>
                                          <p:spTgt spid="15">
                                            <p:txEl>
                                              <p:pRg st="8" end="8"/>
                                            </p:txEl>
                                          </p:spTgt>
                                        </p:tgtEl>
                                      </p:cBhvr>
                                    </p:animEffect>
                                  </p:childTnLst>
                                </p:cTn>
                              </p:par>
                              <p:par>
                                <p:cTn id="59" presetID="16" presetClass="entr" presetSubtype="21" fill="hold" nodeType="withEffect">
                                  <p:stCondLst>
                                    <p:cond delay="0"/>
                                  </p:stCondLst>
                                  <p:childTnLst>
                                    <p:set>
                                      <p:cBhvr>
                                        <p:cTn id="60" dur="1" fill="hold">
                                          <p:stCondLst>
                                            <p:cond delay="0"/>
                                          </p:stCondLst>
                                        </p:cTn>
                                        <p:tgtEl>
                                          <p:spTgt spid="15">
                                            <p:txEl>
                                              <p:pRg st="9" end="9"/>
                                            </p:txEl>
                                          </p:spTgt>
                                        </p:tgtEl>
                                        <p:attrNameLst>
                                          <p:attrName>style.visibility</p:attrName>
                                        </p:attrNameLst>
                                      </p:cBhvr>
                                      <p:to>
                                        <p:strVal val="visible"/>
                                      </p:to>
                                    </p:set>
                                    <p:animEffect transition="in" filter="barn(inVertical)">
                                      <p:cBhvr>
                                        <p:cTn id="61" dur="500"/>
                                        <p:tgtEl>
                                          <p:spTgt spid="1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38200" y="1754671"/>
            <a:ext cx="10515600" cy="4601679"/>
          </a:xfrm>
        </p:spPr>
        <p:txBody>
          <a:bodyPr>
            <a:normAutofit/>
          </a:bodyPr>
          <a:lstStyle/>
          <a:p>
            <a:pPr marL="0" indent="0">
              <a:buNone/>
            </a:pPr>
            <a:r>
              <a:rPr kumimoji="1" lang="ja-JP" altLang="en-US" dirty="0"/>
              <a:t>・陰キャラは陽キャラの</a:t>
            </a:r>
            <a:r>
              <a:rPr kumimoji="1" lang="ja-JP" altLang="en-US" b="1" u="sng" dirty="0"/>
              <a:t>性格</a:t>
            </a:r>
            <a:r>
              <a:rPr kumimoji="1" lang="ja-JP" altLang="en-US" dirty="0"/>
              <a:t>を相対的にネガティブに評価</a:t>
            </a:r>
            <a:endParaRPr kumimoji="1" lang="en-US" altLang="ja-JP" dirty="0"/>
          </a:p>
          <a:p>
            <a:pPr marL="0" indent="0">
              <a:buNone/>
            </a:pPr>
            <a:r>
              <a:rPr lang="ja-JP" altLang="en-US" b="1" dirty="0">
                <a:solidFill>
                  <a:srgbClr val="C00000"/>
                </a:solidFill>
              </a:rPr>
              <a:t>→陽キャラからの見下しや位置付けの経験</a:t>
            </a:r>
            <a:r>
              <a:rPr lang="en-US" altLang="ja-JP" b="1" dirty="0">
                <a:solidFill>
                  <a:srgbClr val="C00000"/>
                </a:solidFill>
              </a:rPr>
              <a:t>/</a:t>
            </a:r>
            <a:r>
              <a:rPr lang="ja-JP" altLang="en-US" b="1" dirty="0">
                <a:solidFill>
                  <a:srgbClr val="C00000"/>
                </a:solidFill>
              </a:rPr>
              <a:t>印象が原因？</a:t>
            </a:r>
            <a:endParaRPr lang="en-US" altLang="ja-JP" b="1" dirty="0">
              <a:solidFill>
                <a:srgbClr val="C00000"/>
              </a:solidFill>
            </a:endParaRPr>
          </a:p>
          <a:p>
            <a:pPr marL="0" indent="0">
              <a:buNone/>
            </a:pPr>
            <a:r>
              <a:rPr lang="ja-JP" altLang="en-US" b="1" dirty="0"/>
              <a:t>⇒</a:t>
            </a:r>
            <a:r>
              <a:rPr kumimoji="1" lang="ja-JP" altLang="en-US" b="1" dirty="0"/>
              <a:t>性格面（特に調和性）において好印象を持ちづらいのでは？</a:t>
            </a:r>
            <a:endParaRPr kumimoji="1" lang="en-US" altLang="ja-JP" b="1" dirty="0"/>
          </a:p>
          <a:p>
            <a:pPr marL="0" indent="0">
              <a:buNone/>
            </a:pPr>
            <a:endParaRPr lang="en-US" altLang="ja-JP" dirty="0"/>
          </a:p>
          <a:p>
            <a:pPr marL="0" indent="0">
              <a:buNone/>
            </a:pPr>
            <a:r>
              <a:rPr kumimoji="1" lang="ja-JP" altLang="en-US" dirty="0"/>
              <a:t>・なぜ陰キャラ</a:t>
            </a:r>
            <a:r>
              <a:rPr lang="ja-JP" altLang="en-US" dirty="0"/>
              <a:t>は</a:t>
            </a:r>
            <a:r>
              <a:rPr kumimoji="1" lang="ja-JP" altLang="en-US" dirty="0"/>
              <a:t>ネガティブな評価をされがちなのか</a:t>
            </a:r>
            <a:endParaRPr kumimoji="1" lang="en-US" altLang="ja-JP" dirty="0"/>
          </a:p>
          <a:p>
            <a:pPr marL="0" indent="0">
              <a:buNone/>
            </a:pPr>
            <a:r>
              <a:rPr lang="ja-JP" altLang="en-US" b="1" dirty="0"/>
              <a:t>①外部からの「劣っている」という評価</a:t>
            </a:r>
            <a:endParaRPr lang="en-US" altLang="ja-JP" b="1" dirty="0"/>
          </a:p>
          <a:p>
            <a:pPr marL="0" indent="0">
              <a:buNone/>
            </a:pPr>
            <a:r>
              <a:rPr lang="ja-JP" altLang="en-US" b="1" dirty="0"/>
              <a:t>②陰キャラ自身が価値を下げている</a:t>
            </a:r>
            <a:endParaRPr lang="en-US" altLang="ja-JP" b="1" dirty="0"/>
          </a:p>
          <a:p>
            <a:pPr marL="0" indent="0">
              <a:buNone/>
            </a:pPr>
            <a:r>
              <a:rPr lang="ja-JP" altLang="en-US" b="1" dirty="0"/>
              <a:t>③コミュニケーション能力の低さ</a:t>
            </a:r>
            <a:endParaRPr lang="en-US" altLang="ja-JP" b="1" dirty="0"/>
          </a:p>
          <a:p>
            <a:pPr marL="0" indent="0">
              <a:buNone/>
            </a:pPr>
            <a:r>
              <a:rPr lang="ja-JP" altLang="en-US" b="1" dirty="0"/>
              <a:t>④両極端の人物の強調化</a:t>
            </a:r>
            <a:endParaRPr kumimoji="1" lang="en-US" altLang="ja-JP" b="1" dirty="0"/>
          </a:p>
        </p:txBody>
      </p:sp>
      <p:sp>
        <p:nvSpPr>
          <p:cNvPr id="4" name="スライド番号プレースホルダー 3"/>
          <p:cNvSpPr>
            <a:spLocks noGrp="1"/>
          </p:cNvSpPr>
          <p:nvPr>
            <p:ph type="sldNum" sz="quarter" idx="12"/>
          </p:nvPr>
        </p:nvSpPr>
        <p:spPr/>
        <p:txBody>
          <a:bodyPr/>
          <a:lstStyle/>
          <a:p>
            <a:fld id="{2A7E97D1-D8B0-412E-944D-C873D5DADD7E}" type="slidenum">
              <a:rPr kumimoji="1" lang="ja-JP" altLang="en-US" smtClean="0"/>
              <a:t>21</a:t>
            </a:fld>
            <a:endParaRPr kumimoji="1" lang="ja-JP" altLang="en-US"/>
          </a:p>
        </p:txBody>
      </p:sp>
      <p:sp>
        <p:nvSpPr>
          <p:cNvPr id="5" name="タイトル 1"/>
          <p:cNvSpPr>
            <a:spLocks noGrp="1"/>
          </p:cNvSpPr>
          <p:nvPr>
            <p:ph type="title"/>
          </p:nvPr>
        </p:nvSpPr>
        <p:spPr>
          <a:xfrm>
            <a:off x="838200" y="358839"/>
            <a:ext cx="10515600" cy="1325563"/>
          </a:xfrm>
        </p:spPr>
        <p:txBody>
          <a:bodyPr>
            <a:normAutofit/>
          </a:bodyPr>
          <a:lstStyle/>
          <a:p>
            <a:r>
              <a:rPr lang="ja-JP" altLang="en-US" sz="3200" b="1" dirty="0">
                <a:latin typeface="+mn-ea"/>
                <a:ea typeface="+mn-ea"/>
              </a:rPr>
              <a:t>本研究のまとめ（ポイント）</a:t>
            </a:r>
            <a:endParaRPr kumimoji="1" lang="ja-JP" altLang="en-US" sz="3200" b="1" dirty="0">
              <a:latin typeface="+mn-ea"/>
              <a:ea typeface="+mn-ea"/>
            </a:endParaRPr>
          </a:p>
        </p:txBody>
      </p:sp>
      <p:sp>
        <p:nvSpPr>
          <p:cNvPr id="2" name="右中かっこ 1"/>
          <p:cNvSpPr/>
          <p:nvPr/>
        </p:nvSpPr>
        <p:spPr>
          <a:xfrm>
            <a:off x="7438292" y="4281854"/>
            <a:ext cx="465993" cy="1960685"/>
          </a:xfrm>
          <a:prstGeom prst="rightBrace">
            <a:avLst/>
          </a:prstGeom>
          <a:no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テキスト ボックス 7"/>
          <p:cNvSpPr txBox="1"/>
          <p:nvPr/>
        </p:nvSpPr>
        <p:spPr>
          <a:xfrm>
            <a:off x="8077933" y="4661548"/>
            <a:ext cx="4002699" cy="1477328"/>
          </a:xfrm>
          <a:prstGeom prst="rect">
            <a:avLst/>
          </a:prstGeom>
          <a:noFill/>
        </p:spPr>
        <p:txBody>
          <a:bodyPr wrap="square" rtlCol="0">
            <a:spAutoFit/>
          </a:bodyPr>
          <a:lstStyle/>
          <a:p>
            <a:r>
              <a:rPr kumimoji="1" lang="ja-JP" altLang="en-US" sz="3000" b="1" dirty="0">
                <a:solidFill>
                  <a:srgbClr val="C00000"/>
                </a:solidFill>
              </a:rPr>
              <a:t>キャラ自認によって</a:t>
            </a:r>
            <a:endParaRPr kumimoji="1" lang="en-US" altLang="ja-JP" sz="3000" b="1" dirty="0">
              <a:solidFill>
                <a:srgbClr val="C00000"/>
              </a:solidFill>
            </a:endParaRPr>
          </a:p>
          <a:p>
            <a:r>
              <a:rPr lang="ja-JP" altLang="en-US" sz="3000" b="1" dirty="0">
                <a:solidFill>
                  <a:srgbClr val="C00000"/>
                </a:solidFill>
              </a:rPr>
              <a:t>原因の所在が異なっている</a:t>
            </a:r>
            <a:endParaRPr kumimoji="1" lang="en-US" altLang="ja-JP" sz="3000" b="1" dirty="0">
              <a:solidFill>
                <a:srgbClr val="C00000"/>
              </a:solidFill>
            </a:endParaRPr>
          </a:p>
        </p:txBody>
      </p:sp>
    </p:spTree>
    <p:extLst>
      <p:ext uri="{BB962C8B-B14F-4D97-AF65-F5344CB8AC3E}">
        <p14:creationId xmlns:p14="http://schemas.microsoft.com/office/powerpoint/2010/main" val="95508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arn(inVertical)">
                                      <p:cBhvr>
                                        <p:cTn id="17" dur="500"/>
                                        <p:tgtEl>
                                          <p:spTgt spid="3">
                                            <p:txEl>
                                              <p:pRg st="5" end="5"/>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barn(inVertical)">
                                      <p:cBhvr>
                                        <p:cTn id="20" dur="500"/>
                                        <p:tgtEl>
                                          <p:spTgt spid="3">
                                            <p:txEl>
                                              <p:pRg st="6" end="6"/>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barn(inVertical)">
                                      <p:cBhvr>
                                        <p:cTn id="23" dur="500"/>
                                        <p:tgtEl>
                                          <p:spTgt spid="3">
                                            <p:txEl>
                                              <p:pRg st="7" end="7"/>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barn(inVertical)">
                                      <p:cBhvr>
                                        <p:cTn id="26" dur="500"/>
                                        <p:tgtEl>
                                          <p:spTgt spid="3">
                                            <p:txEl>
                                              <p:pRg st="8" end="8"/>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par>
                                <p:cTn id="32" presetID="10" presetClass="entr" presetSubtype="0" fill="hold" nodeType="withEffect">
                                  <p:stCondLst>
                                    <p:cond delay="0"/>
                                  </p:stCondLst>
                                  <p:childTnLst>
                                    <p:set>
                                      <p:cBhvr>
                                        <p:cTn id="33" dur="1" fill="hold">
                                          <p:stCondLst>
                                            <p:cond delay="0"/>
                                          </p:stCondLst>
                                        </p:cTn>
                                        <p:tgtEl>
                                          <p:spTgt spid="8">
                                            <p:txEl>
                                              <p:pRg st="0" end="0"/>
                                            </p:txEl>
                                          </p:spTgt>
                                        </p:tgtEl>
                                        <p:attrNameLst>
                                          <p:attrName>style.visibility</p:attrName>
                                        </p:attrNameLst>
                                      </p:cBhvr>
                                      <p:to>
                                        <p:strVal val="visible"/>
                                      </p:to>
                                    </p:set>
                                    <p:animEffect transition="in" filter="fade">
                                      <p:cBhvr>
                                        <p:cTn id="34" dur="500"/>
                                        <p:tgtEl>
                                          <p:spTgt spid="8">
                                            <p:txEl>
                                              <p:pRg st="0" end="0"/>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8">
                                            <p:txEl>
                                              <p:pRg st="1" end="1"/>
                                            </p:txEl>
                                          </p:spTgt>
                                        </p:tgtEl>
                                        <p:attrNameLst>
                                          <p:attrName>style.visibility</p:attrName>
                                        </p:attrNameLst>
                                      </p:cBhvr>
                                      <p:to>
                                        <p:strVal val="visible"/>
                                      </p:to>
                                    </p:set>
                                    <p:animEffect transition="in" filter="fade">
                                      <p:cBhvr>
                                        <p:cTn id="3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987669" y="2103437"/>
            <a:ext cx="10515600" cy="1325563"/>
          </a:xfrm>
        </p:spPr>
        <p:txBody>
          <a:bodyPr>
            <a:normAutofit/>
          </a:bodyPr>
          <a:lstStyle/>
          <a:p>
            <a:pPr algn="ctr"/>
            <a:r>
              <a:rPr kumimoji="1" lang="ja-JP" altLang="en-US" sz="4800" b="1" dirty="0">
                <a:latin typeface="+mn-ea"/>
                <a:ea typeface="+mn-ea"/>
              </a:rPr>
              <a:t>ご清聴ありがとうございました。</a:t>
            </a:r>
          </a:p>
        </p:txBody>
      </p:sp>
      <p:sp>
        <p:nvSpPr>
          <p:cNvPr id="2" name="スライド番号プレースホルダー 1"/>
          <p:cNvSpPr>
            <a:spLocks noGrp="1"/>
          </p:cNvSpPr>
          <p:nvPr>
            <p:ph type="sldNum" sz="quarter" idx="12"/>
          </p:nvPr>
        </p:nvSpPr>
        <p:spPr/>
        <p:txBody>
          <a:bodyPr/>
          <a:lstStyle/>
          <a:p>
            <a:fld id="{2A7E97D1-D8B0-412E-944D-C873D5DADD7E}" type="slidenum">
              <a:rPr kumimoji="1" lang="ja-JP" altLang="en-US" smtClean="0"/>
              <a:t>22</a:t>
            </a:fld>
            <a:endParaRPr kumimoji="1" lang="ja-JP" altLang="en-US"/>
          </a:p>
        </p:txBody>
      </p:sp>
      <p:pic>
        <p:nvPicPr>
          <p:cNvPr id="5" name="Picture 4" descr="関連画像"/>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02353" y="4788990"/>
            <a:ext cx="1801978" cy="180514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いらすとや　男の子」の画像検索結果"/>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7669" y="4757157"/>
            <a:ext cx="1372040" cy="1868813"/>
          </a:xfrm>
          <a:prstGeom prst="rect">
            <a:avLst/>
          </a:prstGeom>
          <a:noFill/>
          <a:extLst>
            <a:ext uri="{909E8E84-426E-40DD-AFC4-6F175D3DCCD1}">
              <a14:hiddenFill xmlns:a14="http://schemas.microsoft.com/office/drawing/2010/main">
                <a:solidFill>
                  <a:srgbClr val="FFFFFF"/>
                </a:solidFill>
              </a14:hiddenFill>
            </a:ext>
          </a:extLst>
        </p:spPr>
      </p:pic>
      <p:sp>
        <p:nvSpPr>
          <p:cNvPr id="3" name="吹き出し: 円形 2">
            <a:extLst>
              <a:ext uri="{FF2B5EF4-FFF2-40B4-BE49-F238E27FC236}">
                <a16:creationId xmlns:a16="http://schemas.microsoft.com/office/drawing/2014/main" id="{17933374-C3C7-4A46-B8E1-B9C6A3AAF6C9}"/>
              </a:ext>
            </a:extLst>
          </p:cNvPr>
          <p:cNvSpPr/>
          <p:nvPr/>
        </p:nvSpPr>
        <p:spPr>
          <a:xfrm>
            <a:off x="2359709" y="4364691"/>
            <a:ext cx="3731596" cy="1805145"/>
          </a:xfrm>
          <a:prstGeom prst="wedgeEllipseCallout">
            <a:avLst>
              <a:gd name="adj1" fmla="val -37431"/>
              <a:gd name="adj2" fmla="val 5548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rPr>
              <a:t>みんな違って</a:t>
            </a:r>
          </a:p>
        </p:txBody>
      </p:sp>
      <p:sp>
        <p:nvSpPr>
          <p:cNvPr id="7" name="吹き出し: 円形 6">
            <a:extLst>
              <a:ext uri="{FF2B5EF4-FFF2-40B4-BE49-F238E27FC236}">
                <a16:creationId xmlns:a16="http://schemas.microsoft.com/office/drawing/2014/main" id="{0C2AFCCB-8978-406A-80DF-5362E8B77996}"/>
              </a:ext>
            </a:extLst>
          </p:cNvPr>
          <p:cNvSpPr/>
          <p:nvPr/>
        </p:nvSpPr>
        <p:spPr>
          <a:xfrm>
            <a:off x="6245469" y="4364691"/>
            <a:ext cx="3390314" cy="1805145"/>
          </a:xfrm>
          <a:prstGeom prst="wedgeEllipseCallout">
            <a:avLst>
              <a:gd name="adj1" fmla="val 41408"/>
              <a:gd name="adj2" fmla="val 5314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rPr>
              <a:t>みんないい</a:t>
            </a:r>
          </a:p>
        </p:txBody>
      </p:sp>
    </p:spTree>
    <p:extLst>
      <p:ext uri="{BB962C8B-B14F-4D97-AF65-F5344CB8AC3E}">
        <p14:creationId xmlns:p14="http://schemas.microsoft.com/office/powerpoint/2010/main" val="1467426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b="1" dirty="0">
                <a:latin typeface="+mn-ea"/>
                <a:ea typeface="+mn-ea"/>
              </a:rPr>
              <a:t>研究動機</a:t>
            </a:r>
          </a:p>
        </p:txBody>
      </p:sp>
      <p:sp>
        <p:nvSpPr>
          <p:cNvPr id="3" name="コンテンツ プレースホルダー 2"/>
          <p:cNvSpPr>
            <a:spLocks noGrp="1"/>
          </p:cNvSpPr>
          <p:nvPr>
            <p:ph idx="1"/>
          </p:nvPr>
        </p:nvSpPr>
        <p:spPr>
          <a:xfrm>
            <a:off x="838200" y="1944894"/>
            <a:ext cx="10515600" cy="4351338"/>
          </a:xfrm>
        </p:spPr>
        <p:txBody>
          <a:bodyPr>
            <a:normAutofit/>
          </a:bodyPr>
          <a:lstStyle/>
          <a:p>
            <a:pPr marL="0" indent="0">
              <a:buNone/>
            </a:pPr>
            <a:r>
              <a:rPr lang="ja-JP" altLang="en-US" sz="3200" b="1" dirty="0"/>
              <a:t>①「まだ</a:t>
            </a:r>
            <a:r>
              <a:rPr kumimoji="1" lang="ja-JP" altLang="en-US" sz="3200" b="1" dirty="0"/>
              <a:t>誰もやっていない研究をしたい！」</a:t>
            </a:r>
            <a:endParaRPr kumimoji="1" lang="en-US" altLang="ja-JP" sz="3200" b="1" dirty="0"/>
          </a:p>
          <a:p>
            <a:endParaRPr lang="en-US" altLang="ja-JP" dirty="0"/>
          </a:p>
          <a:p>
            <a:pPr marL="0" indent="0">
              <a:buNone/>
            </a:pPr>
            <a:r>
              <a:rPr kumimoji="1" lang="ja-JP" altLang="en-US" sz="3200" b="1" dirty="0"/>
              <a:t>②「陰キャラと陽キャラって何がどう違うの？」</a:t>
            </a:r>
            <a:endParaRPr lang="en-US" altLang="ja-JP" dirty="0"/>
          </a:p>
          <a:p>
            <a:pPr marL="0" indent="0">
              <a:buNone/>
            </a:pPr>
            <a:endParaRPr lang="en-US" altLang="ja-JP" sz="2000" dirty="0"/>
          </a:p>
          <a:p>
            <a:pPr marL="0" indent="0">
              <a:buNone/>
            </a:pPr>
            <a:r>
              <a:rPr kumimoji="1" lang="ja-JP" altLang="en-US" sz="3200" b="1" dirty="0"/>
              <a:t>③「なんで陰キャラって悪く思われがちなの？」</a:t>
            </a:r>
            <a:endParaRPr lang="en-US" altLang="ja-JP" sz="3200" b="1" dirty="0"/>
          </a:p>
          <a:p>
            <a:pPr marL="0" indent="0">
              <a:buNone/>
            </a:pPr>
            <a:endParaRPr kumimoji="1" lang="en-US" altLang="ja-JP" dirty="0"/>
          </a:p>
          <a:p>
            <a:pPr marL="0" indent="0">
              <a:buNone/>
            </a:pPr>
            <a:r>
              <a:rPr lang="ja-JP" altLang="en-US" dirty="0"/>
              <a:t>　　</a:t>
            </a:r>
            <a:r>
              <a:rPr lang="ja-JP" altLang="en-US" sz="3200" b="1" u="sng" dirty="0">
                <a:solidFill>
                  <a:srgbClr val="C00000"/>
                </a:solidFill>
              </a:rPr>
              <a:t>陰キャラに焦点を当てた研究</a:t>
            </a:r>
            <a:endParaRPr kumimoji="1" lang="en-US" altLang="ja-JP" sz="3200" b="1" u="sng" dirty="0">
              <a:solidFill>
                <a:srgbClr val="C00000"/>
              </a:solidFill>
            </a:endParaRPr>
          </a:p>
        </p:txBody>
      </p:sp>
      <p:sp>
        <p:nvSpPr>
          <p:cNvPr id="4" name="楕円 3"/>
          <p:cNvSpPr/>
          <p:nvPr/>
        </p:nvSpPr>
        <p:spPr>
          <a:xfrm>
            <a:off x="8610600" y="945254"/>
            <a:ext cx="3366052" cy="2133600"/>
          </a:xfrm>
          <a:prstGeom prst="ellipse">
            <a:avLst/>
          </a:prstGeom>
          <a:solidFill>
            <a:schemeClr val="accent1">
              <a:lumMod val="20000"/>
              <a:lumOff val="80000"/>
            </a:schemeClr>
          </a:solidFill>
          <a:ln w="2857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kumimoji="1" lang="en-US" altLang="ja-JP" sz="3200" b="1" dirty="0">
                <a:solidFill>
                  <a:schemeClr val="tx1"/>
                </a:solidFill>
              </a:rPr>
              <a:t>2</a:t>
            </a:r>
            <a:r>
              <a:rPr kumimoji="1" lang="ja-JP" altLang="en-US" sz="3200" b="1" dirty="0">
                <a:solidFill>
                  <a:schemeClr val="tx1"/>
                </a:solidFill>
              </a:rPr>
              <a:t>種類の</a:t>
            </a:r>
            <a:endParaRPr kumimoji="1" lang="en-US" altLang="ja-JP" sz="3200" b="1" dirty="0">
              <a:solidFill>
                <a:schemeClr val="tx1"/>
              </a:solidFill>
            </a:endParaRPr>
          </a:p>
          <a:p>
            <a:pPr algn="ctr"/>
            <a:r>
              <a:rPr kumimoji="1" lang="ja-JP" altLang="en-US" sz="3200" b="1" dirty="0">
                <a:solidFill>
                  <a:schemeClr val="tx1"/>
                </a:solidFill>
              </a:rPr>
              <a:t>質問紙調査</a:t>
            </a:r>
          </a:p>
        </p:txBody>
      </p:sp>
      <p:sp>
        <p:nvSpPr>
          <p:cNvPr id="5" name="楕円 4"/>
          <p:cNvSpPr/>
          <p:nvPr/>
        </p:nvSpPr>
        <p:spPr>
          <a:xfrm>
            <a:off x="7116417" y="4455353"/>
            <a:ext cx="4860235" cy="2266122"/>
          </a:xfrm>
          <a:prstGeom prst="ellipse">
            <a:avLst/>
          </a:prstGeom>
          <a:solidFill>
            <a:schemeClr val="accent6">
              <a:lumMod val="20000"/>
              <a:lumOff val="80000"/>
            </a:schemeClr>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kumimoji="1" lang="ja-JP" altLang="en-US" sz="3200" b="1" dirty="0"/>
              <a:t>グループ</a:t>
            </a:r>
            <a:endParaRPr kumimoji="1" lang="en-US" altLang="ja-JP" sz="3200" b="1" dirty="0"/>
          </a:p>
          <a:p>
            <a:pPr algn="ctr"/>
            <a:r>
              <a:rPr kumimoji="1" lang="ja-JP" altLang="en-US" sz="3200" b="1" dirty="0"/>
              <a:t>ディスカッション</a:t>
            </a:r>
          </a:p>
        </p:txBody>
      </p:sp>
      <p:sp>
        <p:nvSpPr>
          <p:cNvPr id="7" name="スライド番号プレースホルダー 6"/>
          <p:cNvSpPr>
            <a:spLocks noGrp="1"/>
          </p:cNvSpPr>
          <p:nvPr>
            <p:ph type="sldNum" sz="quarter" idx="12"/>
          </p:nvPr>
        </p:nvSpPr>
        <p:spPr/>
        <p:txBody>
          <a:bodyPr/>
          <a:lstStyle/>
          <a:p>
            <a:fld id="{2A7E97D1-D8B0-412E-944D-C873D5DADD7E}" type="slidenum">
              <a:rPr kumimoji="1" lang="ja-JP" altLang="en-US" smtClean="0"/>
              <a:t>3</a:t>
            </a:fld>
            <a:endParaRPr kumimoji="1" lang="ja-JP" altLang="en-US"/>
          </a:p>
        </p:txBody>
      </p:sp>
    </p:spTree>
    <p:extLst>
      <p:ext uri="{BB962C8B-B14F-4D97-AF65-F5344CB8AC3E}">
        <p14:creationId xmlns:p14="http://schemas.microsoft.com/office/powerpoint/2010/main" val="728304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197" y="-1275"/>
            <a:ext cx="10515600" cy="1325563"/>
          </a:xfrm>
        </p:spPr>
        <p:txBody>
          <a:bodyPr>
            <a:normAutofit/>
          </a:bodyPr>
          <a:lstStyle/>
          <a:p>
            <a:r>
              <a:rPr lang="ja-JP" altLang="en-US" sz="3600" b="1" dirty="0">
                <a:latin typeface="+mn-ea"/>
                <a:ea typeface="+mn-ea"/>
              </a:rPr>
              <a:t>質問紙調査</a:t>
            </a:r>
            <a:r>
              <a:rPr lang="en-US" altLang="ja-JP" sz="3600" b="1" dirty="0">
                <a:latin typeface="+mn-ea"/>
                <a:ea typeface="+mn-ea"/>
              </a:rPr>
              <a:t>Ⅰ</a:t>
            </a:r>
            <a:endParaRPr kumimoji="1" lang="ja-JP" altLang="en-US" sz="3600" b="1" dirty="0">
              <a:latin typeface="+mn-ea"/>
              <a:ea typeface="+mn-ea"/>
            </a:endParaRPr>
          </a:p>
        </p:txBody>
      </p:sp>
      <p:sp>
        <p:nvSpPr>
          <p:cNvPr id="3" name="コンテンツ プレースホルダー 2"/>
          <p:cNvSpPr>
            <a:spLocks noGrp="1"/>
          </p:cNvSpPr>
          <p:nvPr>
            <p:ph idx="1"/>
          </p:nvPr>
        </p:nvSpPr>
        <p:spPr>
          <a:xfrm>
            <a:off x="838200" y="1671846"/>
            <a:ext cx="10882489" cy="4773958"/>
          </a:xfrm>
        </p:spPr>
        <p:txBody>
          <a:bodyPr>
            <a:normAutofit/>
          </a:bodyPr>
          <a:lstStyle/>
          <a:p>
            <a:pPr marL="0" indent="0">
              <a:buNone/>
            </a:pPr>
            <a:endParaRPr lang="en-US" altLang="ja-JP" dirty="0"/>
          </a:p>
          <a:p>
            <a:pPr marL="0" indent="0">
              <a:buNone/>
            </a:pPr>
            <a:endParaRPr lang="en-US" altLang="ja-JP" sz="2400" dirty="0"/>
          </a:p>
          <a:p>
            <a:pPr marL="0" indent="0">
              <a:buNone/>
            </a:pPr>
            <a:endParaRPr kumimoji="1" lang="en-US" altLang="ja-JP" dirty="0"/>
          </a:p>
          <a:p>
            <a:pPr marL="0" indent="0">
              <a:buNone/>
            </a:pPr>
            <a:endParaRPr kumimoji="1" lang="ja-JP" altLang="en-US" dirty="0"/>
          </a:p>
        </p:txBody>
      </p:sp>
      <p:sp>
        <p:nvSpPr>
          <p:cNvPr id="5" name="角丸四角形 4"/>
          <p:cNvSpPr/>
          <p:nvPr/>
        </p:nvSpPr>
        <p:spPr>
          <a:xfrm>
            <a:off x="1018081" y="4674524"/>
            <a:ext cx="10155832" cy="2028649"/>
          </a:xfrm>
          <a:prstGeom prst="roundRect">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90000"/>
              </a:lnSpc>
              <a:spcBef>
                <a:spcPts val="1000"/>
              </a:spcBef>
            </a:pPr>
            <a:r>
              <a:rPr lang="ja-JP" altLang="en-US" sz="2400" dirty="0">
                <a:solidFill>
                  <a:prstClr val="black"/>
                </a:solidFill>
              </a:rPr>
              <a:t>調査協力者：北星学園大学の学生</a:t>
            </a:r>
            <a:r>
              <a:rPr lang="en-US" altLang="ja-JP" sz="2400" dirty="0">
                <a:solidFill>
                  <a:prstClr val="black"/>
                </a:solidFill>
              </a:rPr>
              <a:t>100</a:t>
            </a:r>
            <a:r>
              <a:rPr lang="ja-JP" altLang="en-US" sz="2400" dirty="0">
                <a:solidFill>
                  <a:prstClr val="black"/>
                </a:solidFill>
              </a:rPr>
              <a:t>名（平均年齢 </a:t>
            </a:r>
            <a:r>
              <a:rPr lang="en-US" altLang="ja-JP" sz="2400" dirty="0">
                <a:solidFill>
                  <a:prstClr val="black"/>
                </a:solidFill>
              </a:rPr>
              <a:t>20.5</a:t>
            </a:r>
            <a:r>
              <a:rPr lang="ja-JP" altLang="en-US" sz="2400" dirty="0">
                <a:solidFill>
                  <a:prstClr val="black"/>
                </a:solidFill>
              </a:rPr>
              <a:t>歳）</a:t>
            </a:r>
            <a:endParaRPr lang="en-US" altLang="ja-JP" sz="2400" dirty="0">
              <a:solidFill>
                <a:prstClr val="black"/>
              </a:solidFill>
            </a:endParaRPr>
          </a:p>
          <a:p>
            <a:pPr lvl="0" algn="just">
              <a:lnSpc>
                <a:spcPct val="90000"/>
              </a:lnSpc>
              <a:spcBef>
                <a:spcPts val="1000"/>
              </a:spcBef>
            </a:pPr>
            <a:r>
              <a:rPr lang="ja-JP" altLang="en-US" sz="2400" dirty="0">
                <a:solidFill>
                  <a:prstClr val="black"/>
                </a:solidFill>
              </a:rPr>
              <a:t>実施時期：</a:t>
            </a:r>
            <a:r>
              <a:rPr lang="en-US" altLang="ja-JP" sz="2400" dirty="0">
                <a:solidFill>
                  <a:prstClr val="black"/>
                </a:solidFill>
              </a:rPr>
              <a:t>2019</a:t>
            </a:r>
            <a:r>
              <a:rPr lang="ja-JP" altLang="en-US" sz="2400" dirty="0">
                <a:solidFill>
                  <a:prstClr val="black"/>
                </a:solidFill>
              </a:rPr>
              <a:t>年</a:t>
            </a:r>
            <a:r>
              <a:rPr lang="en-US" altLang="ja-JP" sz="2400" dirty="0">
                <a:solidFill>
                  <a:prstClr val="black"/>
                </a:solidFill>
              </a:rPr>
              <a:t>1</a:t>
            </a:r>
            <a:r>
              <a:rPr lang="ja-JP" altLang="en-US" sz="2400" dirty="0">
                <a:solidFill>
                  <a:prstClr val="black"/>
                </a:solidFill>
              </a:rPr>
              <a:t>月～</a:t>
            </a:r>
            <a:r>
              <a:rPr lang="en-US" altLang="ja-JP" sz="2400" dirty="0">
                <a:solidFill>
                  <a:prstClr val="black"/>
                </a:solidFill>
              </a:rPr>
              <a:t>3</a:t>
            </a:r>
            <a:r>
              <a:rPr lang="ja-JP" altLang="en-US" sz="2400" dirty="0">
                <a:solidFill>
                  <a:prstClr val="black"/>
                </a:solidFill>
              </a:rPr>
              <a:t>月頃</a:t>
            </a:r>
            <a:endParaRPr lang="en-US" altLang="ja-JP" sz="2400" dirty="0">
              <a:solidFill>
                <a:prstClr val="black"/>
              </a:solidFill>
            </a:endParaRPr>
          </a:p>
          <a:p>
            <a:pPr lvl="0" algn="just">
              <a:lnSpc>
                <a:spcPct val="90000"/>
              </a:lnSpc>
              <a:spcBef>
                <a:spcPts val="1000"/>
              </a:spcBef>
            </a:pPr>
            <a:r>
              <a:rPr lang="ja-JP" altLang="en-US" sz="2400" dirty="0">
                <a:solidFill>
                  <a:prstClr val="black"/>
                </a:solidFill>
              </a:rPr>
              <a:t>回答方法：性格に関する</a:t>
            </a:r>
            <a:r>
              <a:rPr lang="en-US" altLang="ja-JP" sz="2400" dirty="0">
                <a:solidFill>
                  <a:prstClr val="black"/>
                </a:solidFill>
              </a:rPr>
              <a:t>60</a:t>
            </a:r>
            <a:r>
              <a:rPr lang="ja-JP" altLang="en-US" sz="2400" dirty="0">
                <a:solidFill>
                  <a:prstClr val="black"/>
                </a:solidFill>
              </a:rPr>
              <a:t>項目の質問を、</a:t>
            </a:r>
            <a:r>
              <a:rPr lang="en-US" altLang="ja-JP" sz="2400" dirty="0">
                <a:solidFill>
                  <a:prstClr val="black"/>
                </a:solidFill>
              </a:rPr>
              <a:t>7</a:t>
            </a:r>
            <a:r>
              <a:rPr lang="ja-JP" altLang="en-US" sz="2400" dirty="0">
                <a:solidFill>
                  <a:prstClr val="black"/>
                </a:solidFill>
              </a:rPr>
              <a:t>件法で評定（陽</a:t>
            </a:r>
            <a:r>
              <a:rPr lang="en-US" altLang="ja-JP" sz="2400" dirty="0">
                <a:solidFill>
                  <a:prstClr val="black"/>
                </a:solidFill>
              </a:rPr>
              <a:t>or</a:t>
            </a:r>
            <a:r>
              <a:rPr lang="ja-JP" altLang="en-US" sz="2400" dirty="0">
                <a:solidFill>
                  <a:prstClr val="black"/>
                </a:solidFill>
              </a:rPr>
              <a:t>陰）</a:t>
            </a:r>
            <a:endParaRPr lang="en-US" altLang="ja-JP" sz="2400" dirty="0">
              <a:solidFill>
                <a:prstClr val="black"/>
              </a:solidFill>
            </a:endParaRPr>
          </a:p>
          <a:p>
            <a:pPr lvl="0" algn="r">
              <a:lnSpc>
                <a:spcPct val="90000"/>
              </a:lnSpc>
              <a:spcBef>
                <a:spcPts val="1000"/>
              </a:spcBef>
            </a:pPr>
            <a:r>
              <a:rPr lang="en-US" altLang="ja-JP" sz="2000" dirty="0">
                <a:solidFill>
                  <a:prstClr val="black"/>
                </a:solidFill>
              </a:rPr>
              <a:t>※</a:t>
            </a:r>
            <a:r>
              <a:rPr lang="ja-JP" altLang="en-US" sz="2000" dirty="0">
                <a:solidFill>
                  <a:prstClr val="black"/>
                </a:solidFill>
              </a:rPr>
              <a:t>項目引用：</a:t>
            </a:r>
            <a:r>
              <a:rPr lang="en-US" altLang="ja-JP" sz="2000" dirty="0">
                <a:solidFill>
                  <a:prstClr val="black"/>
                </a:solidFill>
              </a:rPr>
              <a:t>Big Five</a:t>
            </a:r>
            <a:r>
              <a:rPr lang="ja-JP" altLang="en-US" sz="2000" dirty="0">
                <a:solidFill>
                  <a:prstClr val="black"/>
                </a:solidFill>
              </a:rPr>
              <a:t>尺度 短縮版（和田 </a:t>
            </a:r>
            <a:r>
              <a:rPr lang="en-US" altLang="ja-JP" sz="2000" dirty="0">
                <a:solidFill>
                  <a:prstClr val="black"/>
                </a:solidFill>
              </a:rPr>
              <a:t>1996</a:t>
            </a:r>
            <a:r>
              <a:rPr lang="ja-JP" altLang="en-US" sz="2000" dirty="0">
                <a:solidFill>
                  <a:prstClr val="black"/>
                </a:solidFill>
              </a:rPr>
              <a:t>）</a:t>
            </a:r>
            <a:endParaRPr lang="en-US" altLang="ja-JP" sz="2000" dirty="0">
              <a:solidFill>
                <a:prstClr val="black"/>
              </a:solidFill>
            </a:endParaRPr>
          </a:p>
        </p:txBody>
      </p:sp>
      <p:sp>
        <p:nvSpPr>
          <p:cNvPr id="6" name="スライド番号プレースホルダー 5"/>
          <p:cNvSpPr>
            <a:spLocks noGrp="1"/>
          </p:cNvSpPr>
          <p:nvPr>
            <p:ph type="sldNum" sz="quarter" idx="12"/>
          </p:nvPr>
        </p:nvSpPr>
        <p:spPr/>
        <p:txBody>
          <a:bodyPr/>
          <a:lstStyle/>
          <a:p>
            <a:fld id="{2A7E97D1-D8B0-412E-944D-C873D5DADD7E}" type="slidenum">
              <a:rPr kumimoji="1" lang="ja-JP" altLang="en-US" smtClean="0"/>
              <a:t>4</a:t>
            </a:fld>
            <a:endParaRPr kumimoji="1" lang="ja-JP" altLang="en-US"/>
          </a:p>
        </p:txBody>
      </p:sp>
      <p:sp>
        <p:nvSpPr>
          <p:cNvPr id="8" name="角丸四角形 7"/>
          <p:cNvSpPr/>
          <p:nvPr/>
        </p:nvSpPr>
        <p:spPr>
          <a:xfrm>
            <a:off x="718698" y="2096820"/>
            <a:ext cx="10754598" cy="2243099"/>
          </a:xfrm>
          <a:prstGeom prst="roundRect">
            <a:avLst/>
          </a:prstGeom>
          <a:solidFill>
            <a:srgbClr val="DEEBF7">
              <a:alpha val="67843"/>
            </a:srgb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chemeClr val="tx1">
                    <a:lumMod val="95000"/>
                    <a:lumOff val="5000"/>
                  </a:schemeClr>
                </a:solidFill>
              </a:rPr>
              <a:t>性格の側面において、一般的陰キャラ</a:t>
            </a:r>
            <a:r>
              <a:rPr lang="ja-JP" altLang="en-US" sz="4000" dirty="0">
                <a:solidFill>
                  <a:schemeClr val="tx1">
                    <a:lumMod val="95000"/>
                    <a:lumOff val="5000"/>
                  </a:schemeClr>
                </a:solidFill>
              </a:rPr>
              <a:t>と</a:t>
            </a:r>
            <a:endParaRPr lang="en-US" altLang="ja-JP" sz="4000" dirty="0">
              <a:solidFill>
                <a:schemeClr val="tx1">
                  <a:lumMod val="95000"/>
                  <a:lumOff val="5000"/>
                </a:schemeClr>
              </a:solidFill>
            </a:endParaRPr>
          </a:p>
          <a:p>
            <a:pPr algn="ctr"/>
            <a:r>
              <a:rPr kumimoji="1" lang="ja-JP" altLang="en-US" sz="4000" dirty="0">
                <a:solidFill>
                  <a:schemeClr val="tx1">
                    <a:lumMod val="95000"/>
                    <a:lumOff val="5000"/>
                  </a:schemeClr>
                </a:solidFill>
              </a:rPr>
              <a:t>陽キャラでイメージの差があるのかを検証</a:t>
            </a:r>
          </a:p>
        </p:txBody>
      </p:sp>
      <p:sp>
        <p:nvSpPr>
          <p:cNvPr id="7" name="角丸四角形 6"/>
          <p:cNvSpPr/>
          <p:nvPr/>
        </p:nvSpPr>
        <p:spPr>
          <a:xfrm>
            <a:off x="1018081" y="1146192"/>
            <a:ext cx="7436126" cy="1231038"/>
          </a:xfrm>
          <a:prstGeom prst="roundRect">
            <a:avLst/>
          </a:prstGeom>
          <a:solidFill>
            <a:srgbClr val="9DC3E6"/>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lumMod val="95000"/>
                    <a:lumOff val="5000"/>
                  </a:schemeClr>
                </a:solidFill>
              </a:rPr>
              <a:t>陰キャラと陽キャラの</a:t>
            </a:r>
            <a:r>
              <a:rPr lang="ja-JP" altLang="en-US" sz="3200" b="1" u="sng" dirty="0">
                <a:solidFill>
                  <a:schemeClr val="tx1">
                    <a:lumMod val="95000"/>
                    <a:lumOff val="5000"/>
                  </a:schemeClr>
                </a:solidFill>
              </a:rPr>
              <a:t>性格</a:t>
            </a:r>
            <a:r>
              <a:rPr kumimoji="1" lang="ja-JP" altLang="en-US" sz="3200" b="1" u="sng" dirty="0">
                <a:solidFill>
                  <a:schemeClr val="tx1">
                    <a:lumMod val="95000"/>
                    <a:lumOff val="5000"/>
                  </a:schemeClr>
                </a:solidFill>
              </a:rPr>
              <a:t>印象</a:t>
            </a:r>
            <a:r>
              <a:rPr kumimoji="1" lang="ja-JP" altLang="en-US" sz="3200" b="1" dirty="0">
                <a:solidFill>
                  <a:schemeClr val="tx1">
                    <a:lumMod val="95000"/>
                    <a:lumOff val="5000"/>
                  </a:schemeClr>
                </a:solidFill>
              </a:rPr>
              <a:t>の違い</a:t>
            </a:r>
          </a:p>
        </p:txBody>
      </p:sp>
    </p:spTree>
    <p:extLst>
      <p:ext uri="{BB962C8B-B14F-4D97-AF65-F5344CB8AC3E}">
        <p14:creationId xmlns:p14="http://schemas.microsoft.com/office/powerpoint/2010/main" val="4274111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31134" y="263993"/>
            <a:ext cx="10515600" cy="1325563"/>
          </a:xfrm>
        </p:spPr>
        <p:txBody>
          <a:bodyPr>
            <a:normAutofit/>
          </a:bodyPr>
          <a:lstStyle/>
          <a:p>
            <a:r>
              <a:rPr kumimoji="1" lang="ja-JP" altLang="en-US" sz="3600" dirty="0">
                <a:latin typeface="+mn-ea"/>
                <a:ea typeface="+mn-ea"/>
              </a:rPr>
              <a:t>質問内容</a:t>
            </a:r>
            <a:r>
              <a:rPr kumimoji="1" lang="ja-JP" altLang="en-US" sz="3200" dirty="0">
                <a:latin typeface="+mn-ea"/>
                <a:ea typeface="+mn-ea"/>
              </a:rPr>
              <a:t>（調査</a:t>
            </a:r>
            <a:r>
              <a:rPr kumimoji="1" lang="en-US" altLang="ja-JP" sz="3200" dirty="0">
                <a:latin typeface="+mn-ea"/>
                <a:ea typeface="+mn-ea"/>
              </a:rPr>
              <a:t>Ⅰ</a:t>
            </a:r>
            <a:r>
              <a:rPr kumimoji="1" lang="ja-JP" altLang="en-US" sz="3200" dirty="0">
                <a:latin typeface="+mn-ea"/>
                <a:ea typeface="+mn-ea"/>
              </a:rPr>
              <a:t>：性格的側面）</a:t>
            </a:r>
          </a:p>
        </p:txBody>
      </p:sp>
      <p:sp>
        <p:nvSpPr>
          <p:cNvPr id="3" name="コンテンツ プレースホルダー 2"/>
          <p:cNvSpPr>
            <a:spLocks noGrp="1"/>
          </p:cNvSpPr>
          <p:nvPr>
            <p:ph idx="1"/>
          </p:nvPr>
        </p:nvSpPr>
        <p:spPr>
          <a:xfrm>
            <a:off x="631133" y="1825625"/>
            <a:ext cx="11062635" cy="4530725"/>
          </a:xfrm>
        </p:spPr>
        <p:txBody>
          <a:bodyPr/>
          <a:lstStyle/>
          <a:p>
            <a:pPr marL="0" indent="0">
              <a:buNone/>
            </a:pPr>
            <a:r>
              <a:rPr kumimoji="1" lang="ja-JP" altLang="en-US" sz="3200" dirty="0">
                <a:latin typeface="+mn-ea"/>
              </a:rPr>
              <a:t>○</a:t>
            </a:r>
            <a:r>
              <a:rPr kumimoji="1" lang="en-US" altLang="ja-JP" sz="3200" b="1" u="sng" dirty="0">
                <a:latin typeface="+mn-ea"/>
              </a:rPr>
              <a:t>Big</a:t>
            </a:r>
            <a:r>
              <a:rPr kumimoji="1" lang="ja-JP" altLang="en-US" sz="3200" b="1" u="sng" dirty="0">
                <a:latin typeface="+mn-ea"/>
              </a:rPr>
              <a:t> </a:t>
            </a:r>
            <a:r>
              <a:rPr kumimoji="1" lang="en-US" altLang="ja-JP" sz="3200" b="1" u="sng" dirty="0">
                <a:latin typeface="+mn-ea"/>
              </a:rPr>
              <a:t>Five</a:t>
            </a:r>
            <a:r>
              <a:rPr kumimoji="1" lang="ja-JP" altLang="en-US" sz="3200" b="1" u="sng" dirty="0">
                <a:latin typeface="+mn-ea"/>
              </a:rPr>
              <a:t>尺度</a:t>
            </a:r>
            <a:r>
              <a:rPr kumimoji="1" lang="ja-JP" altLang="en-US" dirty="0">
                <a:latin typeface="+mn-ea"/>
              </a:rPr>
              <a:t>（本研究では</a:t>
            </a:r>
            <a:r>
              <a:rPr kumimoji="1" lang="en-US" altLang="ja-JP" dirty="0">
                <a:latin typeface="+mn-ea"/>
              </a:rPr>
              <a:t>5</a:t>
            </a:r>
            <a:r>
              <a:rPr kumimoji="1" lang="ja-JP" altLang="en-US" dirty="0">
                <a:latin typeface="+mn-ea"/>
              </a:rPr>
              <a:t>特性</a:t>
            </a:r>
            <a:r>
              <a:rPr kumimoji="1" lang="en-US" altLang="ja-JP" dirty="0">
                <a:latin typeface="+mn-ea"/>
              </a:rPr>
              <a:t>×12</a:t>
            </a:r>
            <a:r>
              <a:rPr kumimoji="1" lang="ja-JP" altLang="en-US" dirty="0">
                <a:latin typeface="+mn-ea"/>
              </a:rPr>
              <a:t>項目）</a:t>
            </a:r>
            <a:endParaRPr kumimoji="1" lang="en-US" altLang="ja-JP" dirty="0">
              <a:latin typeface="+mn-ea"/>
            </a:endParaRPr>
          </a:p>
          <a:p>
            <a:pPr marL="0" indent="0">
              <a:buNone/>
            </a:pPr>
            <a:endParaRPr kumimoji="1" lang="en-US" altLang="ja-JP" sz="2000" dirty="0">
              <a:latin typeface="+mn-ea"/>
            </a:endParaRPr>
          </a:p>
          <a:p>
            <a:r>
              <a:rPr kumimoji="1" lang="ja-JP" altLang="en-US" sz="3200" b="1" dirty="0">
                <a:ln>
                  <a:solidFill>
                    <a:srgbClr val="FFABAB"/>
                  </a:solidFill>
                </a:ln>
                <a:solidFill>
                  <a:srgbClr val="C00000"/>
                </a:solidFill>
                <a:latin typeface="+mn-ea"/>
              </a:rPr>
              <a:t>外向性</a:t>
            </a:r>
            <a:r>
              <a:rPr kumimoji="1" lang="ja-JP" altLang="en-US" sz="3000" dirty="0">
                <a:latin typeface="+mn-ea"/>
              </a:rPr>
              <a:t>（</a:t>
            </a:r>
            <a:r>
              <a:rPr kumimoji="1" lang="en-US" altLang="ja-JP" sz="3000" dirty="0">
                <a:latin typeface="+mn-ea"/>
              </a:rPr>
              <a:t>ex. </a:t>
            </a:r>
            <a:r>
              <a:rPr kumimoji="1" lang="ja-JP" altLang="en-US" sz="3000" dirty="0">
                <a:latin typeface="+mn-ea"/>
              </a:rPr>
              <a:t>話し好き、陽気な、活動的な、社交的など）</a:t>
            </a:r>
            <a:endParaRPr kumimoji="1" lang="en-US" altLang="ja-JP" sz="3000" dirty="0">
              <a:latin typeface="+mn-ea"/>
            </a:endParaRPr>
          </a:p>
          <a:p>
            <a:r>
              <a:rPr lang="ja-JP" altLang="en-US" sz="3200" b="1" dirty="0">
                <a:ln>
                  <a:solidFill>
                    <a:schemeClr val="accent1">
                      <a:lumMod val="60000"/>
                      <a:lumOff val="40000"/>
                    </a:schemeClr>
                  </a:solidFill>
                </a:ln>
                <a:solidFill>
                  <a:srgbClr val="002060"/>
                </a:solidFill>
                <a:latin typeface="+mn-ea"/>
              </a:rPr>
              <a:t>神経症傾向</a:t>
            </a:r>
            <a:r>
              <a:rPr lang="ja-JP" altLang="en-US" sz="3000" dirty="0">
                <a:latin typeface="+mn-ea"/>
              </a:rPr>
              <a:t>（</a:t>
            </a:r>
            <a:r>
              <a:rPr lang="en-US" altLang="ja-JP" sz="3000" dirty="0">
                <a:latin typeface="+mn-ea"/>
              </a:rPr>
              <a:t>ex. </a:t>
            </a:r>
            <a:r>
              <a:rPr lang="ja-JP" altLang="en-US" sz="3000" dirty="0">
                <a:latin typeface="+mn-ea"/>
              </a:rPr>
              <a:t>悩みがち、弱気になる、緊張しやすいなど）</a:t>
            </a:r>
            <a:endParaRPr lang="en-US" altLang="ja-JP" sz="3000" dirty="0">
              <a:latin typeface="+mn-ea"/>
            </a:endParaRPr>
          </a:p>
          <a:p>
            <a:r>
              <a:rPr kumimoji="1" lang="ja-JP" altLang="en-US" sz="3200" b="1" dirty="0">
                <a:ln>
                  <a:solidFill>
                    <a:schemeClr val="accent4">
                      <a:lumMod val="60000"/>
                      <a:lumOff val="40000"/>
                    </a:schemeClr>
                  </a:solidFill>
                </a:ln>
                <a:solidFill>
                  <a:schemeClr val="accent4">
                    <a:lumMod val="75000"/>
                  </a:schemeClr>
                </a:solidFill>
                <a:latin typeface="+mn-ea"/>
              </a:rPr>
              <a:t>開放性</a:t>
            </a:r>
            <a:r>
              <a:rPr kumimoji="1" lang="ja-JP" altLang="en-US" sz="3000" dirty="0">
                <a:latin typeface="+mn-ea"/>
              </a:rPr>
              <a:t>（</a:t>
            </a:r>
            <a:r>
              <a:rPr kumimoji="1" lang="en-US" altLang="ja-JP" sz="3000" dirty="0">
                <a:latin typeface="+mn-ea"/>
              </a:rPr>
              <a:t>ex. </a:t>
            </a:r>
            <a:r>
              <a:rPr kumimoji="1" lang="ja-JP" altLang="en-US" sz="3000" dirty="0">
                <a:latin typeface="+mn-ea"/>
              </a:rPr>
              <a:t>想像力に富んだ、臨機応変な、興味の広いなど）</a:t>
            </a:r>
            <a:endParaRPr kumimoji="1" lang="en-US" altLang="ja-JP" sz="3000" dirty="0">
              <a:latin typeface="+mn-ea"/>
            </a:endParaRPr>
          </a:p>
          <a:p>
            <a:r>
              <a:rPr lang="ja-JP" altLang="en-US" sz="3200" b="1" dirty="0">
                <a:ln>
                  <a:solidFill>
                    <a:schemeClr val="accent6">
                      <a:lumMod val="60000"/>
                      <a:lumOff val="40000"/>
                    </a:schemeClr>
                  </a:solidFill>
                </a:ln>
                <a:solidFill>
                  <a:schemeClr val="accent6">
                    <a:lumMod val="50000"/>
                  </a:schemeClr>
                </a:solidFill>
                <a:latin typeface="+mn-ea"/>
              </a:rPr>
              <a:t>不誠実性</a:t>
            </a:r>
            <a:r>
              <a:rPr lang="ja-JP" altLang="en-US" sz="3000" dirty="0">
                <a:latin typeface="+mn-ea"/>
              </a:rPr>
              <a:t>（</a:t>
            </a:r>
            <a:r>
              <a:rPr lang="en-US" altLang="ja-JP" sz="3000" dirty="0">
                <a:latin typeface="+mn-ea"/>
              </a:rPr>
              <a:t>ex. </a:t>
            </a:r>
            <a:r>
              <a:rPr lang="ja-JP" altLang="en-US" sz="3000" dirty="0">
                <a:latin typeface="+mn-ea"/>
              </a:rPr>
              <a:t>ルーズな、怠惰な、軽率ななど）</a:t>
            </a:r>
            <a:endParaRPr lang="en-US" altLang="ja-JP" sz="3000" dirty="0">
              <a:latin typeface="+mn-ea"/>
            </a:endParaRPr>
          </a:p>
          <a:p>
            <a:r>
              <a:rPr kumimoji="1" lang="ja-JP" altLang="en-US" sz="3200" b="1" dirty="0">
                <a:ln>
                  <a:solidFill>
                    <a:schemeClr val="accent2">
                      <a:lumMod val="40000"/>
                      <a:lumOff val="60000"/>
                    </a:schemeClr>
                  </a:solidFill>
                </a:ln>
                <a:solidFill>
                  <a:schemeClr val="accent2">
                    <a:lumMod val="75000"/>
                  </a:schemeClr>
                </a:solidFill>
                <a:latin typeface="+mn-ea"/>
              </a:rPr>
              <a:t>調和性</a:t>
            </a:r>
            <a:r>
              <a:rPr kumimoji="1" lang="ja-JP" altLang="en-US" sz="3000" dirty="0">
                <a:latin typeface="+mn-ea"/>
              </a:rPr>
              <a:t>（</a:t>
            </a:r>
            <a:r>
              <a:rPr kumimoji="1" lang="en-US" altLang="ja-JP" sz="3000" dirty="0">
                <a:latin typeface="+mn-ea"/>
              </a:rPr>
              <a:t>ex. </a:t>
            </a:r>
            <a:r>
              <a:rPr kumimoji="1" lang="ja-JP" altLang="en-US" sz="3000" dirty="0">
                <a:latin typeface="+mn-ea"/>
              </a:rPr>
              <a:t>温和な、親切な、素直な、協力的ななど）</a:t>
            </a:r>
          </a:p>
        </p:txBody>
      </p:sp>
      <p:sp>
        <p:nvSpPr>
          <p:cNvPr id="4" name="角丸四角形 3"/>
          <p:cNvSpPr/>
          <p:nvPr/>
        </p:nvSpPr>
        <p:spPr>
          <a:xfrm>
            <a:off x="7102928" y="474489"/>
            <a:ext cx="4748537" cy="1297629"/>
          </a:xfrm>
          <a:prstGeom prst="roundRect">
            <a:avLst/>
          </a:prstGeom>
          <a:ln w="28575"/>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3600" b="1" dirty="0"/>
              <a:t>対応のない</a:t>
            </a:r>
            <a:r>
              <a:rPr kumimoji="1" lang="en-US" altLang="ja-JP" sz="3600" b="1" dirty="0"/>
              <a:t>t</a:t>
            </a:r>
            <a:r>
              <a:rPr kumimoji="1" lang="ja-JP" altLang="en-US" sz="3600" b="1" dirty="0"/>
              <a:t>検定</a:t>
            </a:r>
          </a:p>
        </p:txBody>
      </p:sp>
      <p:sp>
        <p:nvSpPr>
          <p:cNvPr id="5" name="スライド番号プレースホルダー 4"/>
          <p:cNvSpPr>
            <a:spLocks noGrp="1"/>
          </p:cNvSpPr>
          <p:nvPr>
            <p:ph type="sldNum" sz="quarter" idx="12"/>
          </p:nvPr>
        </p:nvSpPr>
        <p:spPr/>
        <p:txBody>
          <a:bodyPr/>
          <a:lstStyle/>
          <a:p>
            <a:fld id="{2A7E97D1-D8B0-412E-944D-C873D5DADD7E}" type="slidenum">
              <a:rPr kumimoji="1" lang="ja-JP" altLang="en-US" smtClean="0"/>
              <a:t>5</a:t>
            </a:fld>
            <a:endParaRPr kumimoji="1" lang="ja-JP" altLang="en-US"/>
          </a:p>
        </p:txBody>
      </p:sp>
    </p:spTree>
    <p:extLst>
      <p:ext uri="{BB962C8B-B14F-4D97-AF65-F5344CB8AC3E}">
        <p14:creationId xmlns:p14="http://schemas.microsoft.com/office/powerpoint/2010/main" val="2899753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8185447"/>
              </p:ext>
            </p:extLst>
          </p:nvPr>
        </p:nvGraphicFramePr>
        <p:xfrm>
          <a:off x="838200" y="618744"/>
          <a:ext cx="10515600" cy="3743665"/>
        </p:xfrm>
        <a:graphic>
          <a:graphicData uri="http://schemas.openxmlformats.org/drawingml/2006/table">
            <a:tbl>
              <a:tblPr firstRow="1" bandRow="1">
                <a:tableStyleId>{93296810-A885-4BE3-A3E7-6D5BEEA58F35}</a:tableStyleId>
              </a:tblPr>
              <a:tblGrid>
                <a:gridCol w="2514600">
                  <a:extLst>
                    <a:ext uri="{9D8B030D-6E8A-4147-A177-3AD203B41FA5}">
                      <a16:colId xmlns:a16="http://schemas.microsoft.com/office/drawing/2014/main" val="1978522861"/>
                    </a:ext>
                  </a:extLst>
                </a:gridCol>
                <a:gridCol w="4002157">
                  <a:extLst>
                    <a:ext uri="{9D8B030D-6E8A-4147-A177-3AD203B41FA5}">
                      <a16:colId xmlns:a16="http://schemas.microsoft.com/office/drawing/2014/main" val="2857314170"/>
                    </a:ext>
                  </a:extLst>
                </a:gridCol>
                <a:gridCol w="3998843">
                  <a:extLst>
                    <a:ext uri="{9D8B030D-6E8A-4147-A177-3AD203B41FA5}">
                      <a16:colId xmlns:a16="http://schemas.microsoft.com/office/drawing/2014/main" val="502933170"/>
                    </a:ext>
                  </a:extLst>
                </a:gridCol>
              </a:tblGrid>
              <a:tr h="608525">
                <a:tc>
                  <a:txBody>
                    <a:bodyPr/>
                    <a:lstStyle/>
                    <a:p>
                      <a:pPr algn="ctr"/>
                      <a:r>
                        <a:rPr kumimoji="1" lang="ja-JP" altLang="en-US" dirty="0">
                          <a:solidFill>
                            <a:schemeClr val="accent6">
                              <a:lumMod val="50000"/>
                            </a:schemeClr>
                          </a:solidFill>
                        </a:rPr>
                        <a:t>　　　　　</a:t>
                      </a:r>
                      <a:r>
                        <a:rPr kumimoji="1" lang="ja-JP" altLang="en-US" sz="2000" dirty="0">
                          <a:solidFill>
                            <a:schemeClr val="accent6">
                              <a:lumMod val="50000"/>
                            </a:schemeClr>
                          </a:solidFill>
                        </a:rPr>
                        <a:t>イメージ</a:t>
                      </a:r>
                      <a:endParaRPr kumimoji="1" lang="en-US" altLang="ja-JP" sz="2000" dirty="0">
                        <a:solidFill>
                          <a:schemeClr val="accent6">
                            <a:lumMod val="50000"/>
                          </a:schemeClr>
                        </a:solidFill>
                      </a:endParaRPr>
                    </a:p>
                    <a:p>
                      <a:pPr algn="l"/>
                      <a:r>
                        <a:rPr kumimoji="1" lang="ja-JP" altLang="en-US" dirty="0">
                          <a:solidFill>
                            <a:schemeClr val="accent6">
                              <a:lumMod val="50000"/>
                            </a:schemeClr>
                          </a:solidFill>
                        </a:rPr>
                        <a:t>　</a:t>
                      </a:r>
                      <a:r>
                        <a:rPr kumimoji="1" lang="ja-JP" altLang="en-US" sz="2000" dirty="0">
                          <a:solidFill>
                            <a:schemeClr val="accent6">
                              <a:lumMod val="50000"/>
                            </a:schemeClr>
                          </a:solidFill>
                        </a:rPr>
                        <a:t>性格</a:t>
                      </a:r>
                      <a:endParaRPr kumimoji="1" lang="en-US" altLang="ja-JP" sz="2000" dirty="0">
                        <a:solidFill>
                          <a:schemeClr val="accent6">
                            <a:lumMod val="50000"/>
                          </a:schemeClr>
                        </a:solidFill>
                      </a:endParaRPr>
                    </a:p>
                  </a:txBody>
                  <a:tcPr>
                    <a:solidFill>
                      <a:schemeClr val="accent6">
                        <a:lumMod val="60000"/>
                        <a:lumOff val="40000"/>
                      </a:schemeClr>
                    </a:solidFill>
                  </a:tcPr>
                </a:tc>
                <a:tc>
                  <a:txBody>
                    <a:bodyPr/>
                    <a:lstStyle/>
                    <a:p>
                      <a:pPr algn="ctr"/>
                      <a:r>
                        <a:rPr kumimoji="1" lang="ja-JP" altLang="en-US" sz="3600" u="none" dirty="0">
                          <a:ln w="19050">
                            <a:solidFill>
                              <a:schemeClr val="accent5">
                                <a:lumMod val="75000"/>
                              </a:schemeClr>
                            </a:solidFill>
                          </a:ln>
                          <a:solidFill>
                            <a:schemeClr val="bg1"/>
                          </a:solidFill>
                          <a:effectLst>
                            <a:outerShdw blurRad="50800" dist="38100" dir="5400000" algn="t" rotWithShape="0">
                              <a:prstClr val="black">
                                <a:alpha val="40000"/>
                              </a:prstClr>
                            </a:outerShdw>
                          </a:effectLst>
                        </a:rPr>
                        <a:t>陰キャラ</a:t>
                      </a:r>
                    </a:p>
                  </a:txBody>
                  <a:tcPr/>
                </a:tc>
                <a:tc>
                  <a:txBody>
                    <a:bodyPr/>
                    <a:lstStyle/>
                    <a:p>
                      <a:pPr algn="ctr"/>
                      <a:r>
                        <a:rPr kumimoji="1" lang="ja-JP" altLang="en-US" sz="3600" u="none" dirty="0">
                          <a:ln w="19050">
                            <a:solidFill>
                              <a:schemeClr val="accent2">
                                <a:lumMod val="75000"/>
                              </a:schemeClr>
                            </a:solidFill>
                          </a:ln>
                          <a:effectLst>
                            <a:outerShdw blurRad="50800" dist="38100" dir="2700000" algn="tl" rotWithShape="0">
                              <a:prstClr val="black">
                                <a:alpha val="40000"/>
                              </a:prstClr>
                            </a:outerShdw>
                          </a:effectLst>
                        </a:rPr>
                        <a:t>陽キャラ</a:t>
                      </a:r>
                    </a:p>
                  </a:txBody>
                  <a:tcPr/>
                </a:tc>
                <a:extLst>
                  <a:ext uri="{0D108BD9-81ED-4DB2-BD59-A6C34878D82A}">
                    <a16:rowId xmlns:a16="http://schemas.microsoft.com/office/drawing/2014/main" val="28491256"/>
                  </a:ext>
                </a:extLst>
              </a:tr>
              <a:tr h="608525">
                <a:tc>
                  <a:txBody>
                    <a:bodyPr/>
                    <a:lstStyle/>
                    <a:p>
                      <a:pPr algn="ctr"/>
                      <a:r>
                        <a:rPr kumimoji="1" lang="ja-JP" altLang="en-US" sz="3200" b="1" dirty="0">
                          <a:solidFill>
                            <a:srgbClr val="C00000"/>
                          </a:solidFill>
                        </a:rPr>
                        <a:t>外向性</a:t>
                      </a:r>
                    </a:p>
                  </a:txBody>
                  <a:tcPr/>
                </a:tc>
                <a:tc>
                  <a:txBody>
                    <a:bodyPr/>
                    <a:lstStyle/>
                    <a:p>
                      <a:pPr algn="ctr"/>
                      <a:r>
                        <a:rPr kumimoji="1" lang="en-US" altLang="ja-JP" sz="3200" b="0" i="1" dirty="0">
                          <a:latin typeface="+mn-ea"/>
                          <a:ea typeface="+mn-ea"/>
                        </a:rPr>
                        <a:t>M </a:t>
                      </a:r>
                      <a:r>
                        <a:rPr kumimoji="1" lang="en-US" altLang="ja-JP" sz="3200" b="0" dirty="0">
                          <a:latin typeface="+mn-ea"/>
                          <a:ea typeface="+mn-ea"/>
                        </a:rPr>
                        <a:t>=2.60</a:t>
                      </a:r>
                      <a:endParaRPr kumimoji="1" lang="ja-JP" altLang="en-US" sz="3200" b="0" dirty="0">
                        <a:latin typeface="+mn-ea"/>
                        <a:ea typeface="+mn-ea"/>
                      </a:endParaRPr>
                    </a:p>
                  </a:txBody>
                  <a:tcPr/>
                </a:tc>
                <a:tc>
                  <a:txBody>
                    <a:bodyPr/>
                    <a:lstStyle/>
                    <a:p>
                      <a:pPr algn="ctr"/>
                      <a:r>
                        <a:rPr kumimoji="1" lang="en-US" altLang="ja-JP" sz="3200" b="0" i="1" dirty="0">
                          <a:latin typeface="+mn-ea"/>
                          <a:ea typeface="+mn-ea"/>
                        </a:rPr>
                        <a:t>M </a:t>
                      </a:r>
                      <a:r>
                        <a:rPr kumimoji="1" lang="en-US" altLang="ja-JP" sz="3200" b="0" dirty="0">
                          <a:latin typeface="+mn-ea"/>
                          <a:ea typeface="+mn-ea"/>
                        </a:rPr>
                        <a:t>=</a:t>
                      </a:r>
                      <a:r>
                        <a:rPr kumimoji="1" lang="en-US" altLang="ja-JP" sz="3200" b="0" baseline="0" dirty="0">
                          <a:latin typeface="+mn-ea"/>
                          <a:ea typeface="+mn-ea"/>
                        </a:rPr>
                        <a:t>6.13</a:t>
                      </a:r>
                      <a:endParaRPr kumimoji="1" lang="ja-JP" altLang="en-US" sz="3200" b="0" dirty="0">
                        <a:latin typeface="+mn-ea"/>
                        <a:ea typeface="+mn-ea"/>
                      </a:endParaRPr>
                    </a:p>
                  </a:txBody>
                  <a:tcPr/>
                </a:tc>
                <a:extLst>
                  <a:ext uri="{0D108BD9-81ED-4DB2-BD59-A6C34878D82A}">
                    <a16:rowId xmlns:a16="http://schemas.microsoft.com/office/drawing/2014/main" val="1995102688"/>
                  </a:ext>
                </a:extLst>
              </a:tr>
              <a:tr h="608525">
                <a:tc>
                  <a:txBody>
                    <a:bodyPr/>
                    <a:lstStyle/>
                    <a:p>
                      <a:pPr algn="ctr"/>
                      <a:r>
                        <a:rPr kumimoji="1" lang="ja-JP" altLang="en-US" sz="3200" b="1" dirty="0">
                          <a:solidFill>
                            <a:schemeClr val="accent5">
                              <a:lumMod val="75000"/>
                            </a:schemeClr>
                          </a:solidFill>
                        </a:rPr>
                        <a:t>神経症傾向</a:t>
                      </a:r>
                    </a:p>
                  </a:txBody>
                  <a:tcPr/>
                </a:tc>
                <a:tc>
                  <a:txBody>
                    <a:bodyPr/>
                    <a:lstStyle/>
                    <a:p>
                      <a:pPr algn="ctr"/>
                      <a:r>
                        <a:rPr kumimoji="1" lang="en-US" altLang="ja-JP" sz="3200" b="0" i="1" dirty="0">
                          <a:latin typeface="+mn-ea"/>
                          <a:ea typeface="+mn-ea"/>
                        </a:rPr>
                        <a:t>M </a:t>
                      </a:r>
                      <a:r>
                        <a:rPr kumimoji="1" lang="en-US" altLang="ja-JP" sz="3200" b="0" dirty="0">
                          <a:latin typeface="+mn-ea"/>
                          <a:ea typeface="+mn-ea"/>
                        </a:rPr>
                        <a:t>=4.87</a:t>
                      </a:r>
                      <a:endParaRPr kumimoji="1" lang="ja-JP" altLang="en-US" sz="3200" b="0" dirty="0">
                        <a:latin typeface="+mn-ea"/>
                        <a:ea typeface="+mn-ea"/>
                      </a:endParaRPr>
                    </a:p>
                  </a:txBody>
                  <a:tcPr/>
                </a:tc>
                <a:tc>
                  <a:txBody>
                    <a:bodyPr/>
                    <a:lstStyle/>
                    <a:p>
                      <a:pPr algn="ctr"/>
                      <a:r>
                        <a:rPr kumimoji="1" lang="en-US" altLang="ja-JP" sz="3200" b="0" i="1" dirty="0">
                          <a:latin typeface="+mn-ea"/>
                          <a:ea typeface="+mn-ea"/>
                        </a:rPr>
                        <a:t>M </a:t>
                      </a:r>
                      <a:r>
                        <a:rPr kumimoji="1" lang="en-US" altLang="ja-JP" sz="3200" b="0" dirty="0">
                          <a:latin typeface="+mn-ea"/>
                          <a:ea typeface="+mn-ea"/>
                        </a:rPr>
                        <a:t>=2.80</a:t>
                      </a:r>
                      <a:endParaRPr kumimoji="1" lang="ja-JP" altLang="en-US" sz="3200" b="0" dirty="0">
                        <a:latin typeface="+mn-ea"/>
                        <a:ea typeface="+mn-ea"/>
                      </a:endParaRPr>
                    </a:p>
                  </a:txBody>
                  <a:tcPr/>
                </a:tc>
                <a:extLst>
                  <a:ext uri="{0D108BD9-81ED-4DB2-BD59-A6C34878D82A}">
                    <a16:rowId xmlns:a16="http://schemas.microsoft.com/office/drawing/2014/main" val="1210166221"/>
                  </a:ext>
                </a:extLst>
              </a:tr>
              <a:tr h="608525">
                <a:tc>
                  <a:txBody>
                    <a:bodyPr/>
                    <a:lstStyle/>
                    <a:p>
                      <a:pPr algn="ctr"/>
                      <a:r>
                        <a:rPr kumimoji="1" lang="ja-JP" altLang="en-US" sz="3200" b="1" cap="none" spc="0" dirty="0">
                          <a:ln w="3175">
                            <a:solidFill>
                              <a:schemeClr val="bg2">
                                <a:lumMod val="10000"/>
                              </a:schemeClr>
                            </a:solidFill>
                            <a:prstDash val="solid"/>
                          </a:ln>
                          <a:solidFill>
                            <a:schemeClr val="accent4"/>
                          </a:solidFill>
                          <a:effectLst>
                            <a:outerShdw blurRad="12700" dist="38100" dir="2700000" algn="tl" rotWithShape="0">
                              <a:schemeClr val="bg1">
                                <a:lumMod val="50000"/>
                              </a:schemeClr>
                            </a:outerShdw>
                          </a:effectLst>
                        </a:rPr>
                        <a:t>開放性</a:t>
                      </a:r>
                      <a:endParaRPr kumimoji="1" lang="en-US" altLang="ja-JP" sz="3200" b="1" cap="none" spc="0" dirty="0">
                        <a:ln w="3175">
                          <a:solidFill>
                            <a:schemeClr val="bg2">
                              <a:lumMod val="10000"/>
                            </a:schemeClr>
                          </a:solidFill>
                          <a:prstDash val="solid"/>
                        </a:ln>
                        <a:solidFill>
                          <a:schemeClr val="accent4"/>
                        </a:solidFill>
                        <a:effectLst>
                          <a:outerShdw blurRad="12700" dist="38100" dir="2700000" algn="tl" rotWithShape="0">
                            <a:schemeClr val="bg1">
                              <a:lumMod val="50000"/>
                            </a:schemeClr>
                          </a:outerShdw>
                        </a:effectLst>
                      </a:endParaRPr>
                    </a:p>
                  </a:txBody>
                  <a:tcPr/>
                </a:tc>
                <a:tc>
                  <a:txBody>
                    <a:bodyPr/>
                    <a:lstStyle/>
                    <a:p>
                      <a:pPr algn="ctr"/>
                      <a:r>
                        <a:rPr kumimoji="1" lang="en-US" altLang="ja-JP" sz="3200" b="0" i="1" dirty="0">
                          <a:latin typeface="+mn-ea"/>
                          <a:ea typeface="+mn-ea"/>
                        </a:rPr>
                        <a:t>M </a:t>
                      </a:r>
                      <a:r>
                        <a:rPr kumimoji="1" lang="en-US" altLang="ja-JP" sz="3200" b="0" dirty="0">
                          <a:latin typeface="+mn-ea"/>
                          <a:ea typeface="+mn-ea"/>
                        </a:rPr>
                        <a:t>=3.89</a:t>
                      </a:r>
                      <a:endParaRPr kumimoji="1" lang="ja-JP" altLang="en-US" sz="3200" b="0" dirty="0">
                        <a:latin typeface="+mn-ea"/>
                        <a:ea typeface="+mn-ea"/>
                      </a:endParaRPr>
                    </a:p>
                  </a:txBody>
                  <a:tcPr/>
                </a:tc>
                <a:tc>
                  <a:txBody>
                    <a:bodyPr/>
                    <a:lstStyle/>
                    <a:p>
                      <a:pPr algn="ctr"/>
                      <a:r>
                        <a:rPr kumimoji="1" lang="en-US" altLang="ja-JP" sz="3200" b="0" i="1" dirty="0">
                          <a:latin typeface="+mn-ea"/>
                          <a:ea typeface="+mn-ea"/>
                        </a:rPr>
                        <a:t>M </a:t>
                      </a:r>
                      <a:r>
                        <a:rPr kumimoji="1" lang="en-US" altLang="ja-JP" sz="3200" b="0" dirty="0">
                          <a:latin typeface="+mn-ea"/>
                          <a:ea typeface="+mn-ea"/>
                        </a:rPr>
                        <a:t>=4.62</a:t>
                      </a:r>
                      <a:endParaRPr kumimoji="1" lang="ja-JP" altLang="en-US" sz="3200" b="0" dirty="0">
                        <a:latin typeface="+mn-ea"/>
                        <a:ea typeface="+mn-ea"/>
                      </a:endParaRPr>
                    </a:p>
                  </a:txBody>
                  <a:tcPr/>
                </a:tc>
                <a:extLst>
                  <a:ext uri="{0D108BD9-81ED-4DB2-BD59-A6C34878D82A}">
                    <a16:rowId xmlns:a16="http://schemas.microsoft.com/office/drawing/2014/main" val="2744812916"/>
                  </a:ext>
                </a:extLst>
              </a:tr>
              <a:tr h="608525">
                <a:tc>
                  <a:txBody>
                    <a:bodyPr/>
                    <a:lstStyle/>
                    <a:p>
                      <a:pPr algn="ctr"/>
                      <a:r>
                        <a:rPr kumimoji="1" lang="ja-JP" altLang="en-US" sz="3200" b="1" cap="none" spc="0" dirty="0">
                          <a:ln w="10160">
                            <a:solidFill>
                              <a:schemeClr val="accent6">
                                <a:lumMod val="20000"/>
                                <a:lumOff val="80000"/>
                              </a:schemeClr>
                            </a:solidFill>
                            <a:prstDash val="solid"/>
                          </a:ln>
                          <a:solidFill>
                            <a:schemeClr val="accent6">
                              <a:lumMod val="75000"/>
                            </a:schemeClr>
                          </a:solidFill>
                          <a:effectLst>
                            <a:outerShdw blurRad="38100" dist="22860" dir="5400000" algn="tl" rotWithShape="0">
                              <a:srgbClr val="000000">
                                <a:alpha val="30000"/>
                              </a:srgbClr>
                            </a:outerShdw>
                          </a:effectLst>
                        </a:rPr>
                        <a:t>不誠実性</a:t>
                      </a:r>
                    </a:p>
                  </a:txBody>
                  <a:tcPr/>
                </a:tc>
                <a:tc>
                  <a:txBody>
                    <a:bodyPr/>
                    <a:lstStyle/>
                    <a:p>
                      <a:pPr algn="ctr"/>
                      <a:r>
                        <a:rPr kumimoji="1" lang="en-US" altLang="ja-JP" sz="3200" b="0" i="1" dirty="0">
                          <a:latin typeface="+mn-ea"/>
                          <a:ea typeface="+mn-ea"/>
                        </a:rPr>
                        <a:t>M </a:t>
                      </a:r>
                      <a:r>
                        <a:rPr kumimoji="1" lang="en-US" altLang="ja-JP" sz="3200" b="0" dirty="0">
                          <a:latin typeface="+mn-ea"/>
                          <a:ea typeface="+mn-ea"/>
                        </a:rPr>
                        <a:t>=3.75</a:t>
                      </a:r>
                      <a:endParaRPr kumimoji="1" lang="ja-JP" altLang="en-US" sz="3200" b="0" dirty="0">
                        <a:latin typeface="+mn-ea"/>
                        <a:ea typeface="+mn-ea"/>
                      </a:endParaRPr>
                    </a:p>
                  </a:txBody>
                  <a:tcPr/>
                </a:tc>
                <a:tc>
                  <a:txBody>
                    <a:bodyPr/>
                    <a:lstStyle/>
                    <a:p>
                      <a:pPr algn="ctr"/>
                      <a:r>
                        <a:rPr kumimoji="1" lang="en-US" altLang="ja-JP" sz="3200" b="0" i="1" dirty="0">
                          <a:latin typeface="+mn-ea"/>
                          <a:ea typeface="+mn-ea"/>
                        </a:rPr>
                        <a:t>M </a:t>
                      </a:r>
                      <a:r>
                        <a:rPr kumimoji="1" lang="en-US" altLang="ja-JP" sz="3200" b="0" dirty="0">
                          <a:latin typeface="+mn-ea"/>
                          <a:ea typeface="+mn-ea"/>
                        </a:rPr>
                        <a:t>=4.63</a:t>
                      </a:r>
                      <a:endParaRPr kumimoji="1" lang="ja-JP" altLang="en-US" sz="3200" b="0" dirty="0">
                        <a:latin typeface="+mn-ea"/>
                        <a:ea typeface="+mn-ea"/>
                      </a:endParaRPr>
                    </a:p>
                  </a:txBody>
                  <a:tcPr/>
                </a:tc>
                <a:extLst>
                  <a:ext uri="{0D108BD9-81ED-4DB2-BD59-A6C34878D82A}">
                    <a16:rowId xmlns:a16="http://schemas.microsoft.com/office/drawing/2014/main" val="875213893"/>
                  </a:ext>
                </a:extLst>
              </a:tr>
              <a:tr h="608525">
                <a:tc>
                  <a:txBody>
                    <a:bodyPr/>
                    <a:lstStyle/>
                    <a:p>
                      <a:pPr algn="ctr"/>
                      <a:r>
                        <a:rPr kumimoji="1" lang="ja-JP" altLang="en-US" sz="3200" b="1" dirty="0">
                          <a:solidFill>
                            <a:schemeClr val="accent2">
                              <a:lumMod val="75000"/>
                            </a:schemeClr>
                          </a:solidFill>
                        </a:rPr>
                        <a:t>調和性</a:t>
                      </a:r>
                    </a:p>
                  </a:txBody>
                  <a:tcPr/>
                </a:tc>
                <a:tc>
                  <a:txBody>
                    <a:bodyPr/>
                    <a:lstStyle/>
                    <a:p>
                      <a:pPr algn="ctr"/>
                      <a:r>
                        <a:rPr kumimoji="1" lang="en-US" altLang="ja-JP" sz="3200" b="0" i="1" dirty="0">
                          <a:latin typeface="+mn-ea"/>
                          <a:ea typeface="+mn-ea"/>
                        </a:rPr>
                        <a:t>M </a:t>
                      </a:r>
                      <a:r>
                        <a:rPr kumimoji="1" lang="en-US" altLang="ja-JP" sz="3200" b="0" dirty="0">
                          <a:latin typeface="+mn-ea"/>
                          <a:ea typeface="+mn-ea"/>
                        </a:rPr>
                        <a:t>=3.96</a:t>
                      </a:r>
                      <a:endParaRPr kumimoji="1" lang="ja-JP" altLang="en-US" sz="3200" b="0" dirty="0">
                        <a:latin typeface="+mn-ea"/>
                        <a:ea typeface="+mn-ea"/>
                      </a:endParaRPr>
                    </a:p>
                  </a:txBody>
                  <a:tcPr/>
                </a:tc>
                <a:tc>
                  <a:txBody>
                    <a:bodyPr/>
                    <a:lstStyle/>
                    <a:p>
                      <a:pPr algn="ctr"/>
                      <a:r>
                        <a:rPr kumimoji="1" lang="en-US" altLang="ja-JP" sz="3200" b="0" i="1" dirty="0">
                          <a:latin typeface="+mn-ea"/>
                          <a:ea typeface="+mn-ea"/>
                        </a:rPr>
                        <a:t>M </a:t>
                      </a:r>
                      <a:r>
                        <a:rPr kumimoji="1" lang="en-US" altLang="ja-JP" sz="3200" b="0" dirty="0">
                          <a:latin typeface="+mn-ea"/>
                          <a:ea typeface="+mn-ea"/>
                        </a:rPr>
                        <a:t>=4.57</a:t>
                      </a:r>
                      <a:endParaRPr kumimoji="1" lang="ja-JP" altLang="en-US" sz="3200" b="0" dirty="0">
                        <a:latin typeface="+mn-ea"/>
                        <a:ea typeface="+mn-ea"/>
                      </a:endParaRPr>
                    </a:p>
                  </a:txBody>
                  <a:tcPr/>
                </a:tc>
                <a:extLst>
                  <a:ext uri="{0D108BD9-81ED-4DB2-BD59-A6C34878D82A}">
                    <a16:rowId xmlns:a16="http://schemas.microsoft.com/office/drawing/2014/main" val="479220167"/>
                  </a:ext>
                </a:extLst>
              </a:tr>
            </a:tbl>
          </a:graphicData>
        </a:graphic>
      </p:graphicFrame>
      <p:cxnSp>
        <p:nvCxnSpPr>
          <p:cNvPr id="6" name="直線コネクタ 5"/>
          <p:cNvCxnSpPr>
            <a:cxnSpLocks/>
          </p:cNvCxnSpPr>
          <p:nvPr/>
        </p:nvCxnSpPr>
        <p:spPr>
          <a:xfrm>
            <a:off x="838200" y="618744"/>
            <a:ext cx="2498558" cy="656603"/>
          </a:xfrm>
          <a:prstGeom prst="line">
            <a:avLst/>
          </a:prstGeom>
        </p:spPr>
        <p:style>
          <a:lnRef idx="1">
            <a:schemeClr val="dk1"/>
          </a:lnRef>
          <a:fillRef idx="0">
            <a:schemeClr val="dk1"/>
          </a:fillRef>
          <a:effectRef idx="0">
            <a:schemeClr val="dk1"/>
          </a:effectRef>
          <a:fontRef idx="minor">
            <a:schemeClr val="tx1"/>
          </a:fontRef>
        </p:style>
      </p:cxnSp>
      <p:sp>
        <p:nvSpPr>
          <p:cNvPr id="5" name="スライド番号プレースホルダー 4"/>
          <p:cNvSpPr>
            <a:spLocks noGrp="1"/>
          </p:cNvSpPr>
          <p:nvPr>
            <p:ph type="sldNum" sz="quarter" idx="12"/>
          </p:nvPr>
        </p:nvSpPr>
        <p:spPr/>
        <p:txBody>
          <a:bodyPr/>
          <a:lstStyle/>
          <a:p>
            <a:fld id="{2A7E97D1-D8B0-412E-944D-C873D5DADD7E}" type="slidenum">
              <a:rPr kumimoji="1" lang="ja-JP" altLang="en-US" smtClean="0"/>
              <a:t>6</a:t>
            </a:fld>
            <a:endParaRPr kumimoji="1" lang="ja-JP" altLang="en-US"/>
          </a:p>
        </p:txBody>
      </p:sp>
      <p:sp>
        <p:nvSpPr>
          <p:cNvPr id="3" name="テキスト ボックス 2"/>
          <p:cNvSpPr txBox="1"/>
          <p:nvPr/>
        </p:nvSpPr>
        <p:spPr>
          <a:xfrm>
            <a:off x="6840401" y="1112986"/>
            <a:ext cx="808383" cy="1107996"/>
          </a:xfrm>
          <a:prstGeom prst="rect">
            <a:avLst/>
          </a:prstGeom>
          <a:noFill/>
        </p:spPr>
        <p:txBody>
          <a:bodyPr wrap="square" rtlCol="0">
            <a:spAutoFit/>
          </a:bodyPr>
          <a:lstStyle/>
          <a:p>
            <a:r>
              <a:rPr kumimoji="1" lang="ja-JP" altLang="en-US" sz="6600" dirty="0"/>
              <a:t>＜</a:t>
            </a:r>
          </a:p>
        </p:txBody>
      </p:sp>
      <p:sp>
        <p:nvSpPr>
          <p:cNvPr id="7" name="テキスト ボックス 6"/>
          <p:cNvSpPr txBox="1"/>
          <p:nvPr/>
        </p:nvSpPr>
        <p:spPr>
          <a:xfrm>
            <a:off x="6825273" y="2346464"/>
            <a:ext cx="808383" cy="1107996"/>
          </a:xfrm>
          <a:prstGeom prst="rect">
            <a:avLst/>
          </a:prstGeom>
          <a:noFill/>
        </p:spPr>
        <p:txBody>
          <a:bodyPr wrap="square" rtlCol="0">
            <a:spAutoFit/>
          </a:bodyPr>
          <a:lstStyle/>
          <a:p>
            <a:r>
              <a:rPr kumimoji="1" lang="ja-JP" altLang="en-US" sz="6600" dirty="0"/>
              <a:t>＜</a:t>
            </a:r>
          </a:p>
        </p:txBody>
      </p:sp>
      <p:sp>
        <p:nvSpPr>
          <p:cNvPr id="9" name="テキスト ボックス 8"/>
          <p:cNvSpPr txBox="1"/>
          <p:nvPr/>
        </p:nvSpPr>
        <p:spPr>
          <a:xfrm>
            <a:off x="6855935" y="3570544"/>
            <a:ext cx="792849" cy="1107996"/>
          </a:xfrm>
          <a:prstGeom prst="rect">
            <a:avLst/>
          </a:prstGeom>
          <a:noFill/>
        </p:spPr>
        <p:txBody>
          <a:bodyPr wrap="square" rtlCol="0">
            <a:spAutoFit/>
          </a:bodyPr>
          <a:lstStyle/>
          <a:p>
            <a:r>
              <a:rPr kumimoji="1" lang="ja-JP" altLang="en-US" sz="6600" dirty="0"/>
              <a:t>＜</a:t>
            </a:r>
          </a:p>
        </p:txBody>
      </p:sp>
      <p:sp>
        <p:nvSpPr>
          <p:cNvPr id="10" name="テキスト ボックス 9"/>
          <p:cNvSpPr txBox="1"/>
          <p:nvPr/>
        </p:nvSpPr>
        <p:spPr>
          <a:xfrm rot="10800000">
            <a:off x="7128991" y="1626787"/>
            <a:ext cx="808383" cy="1107996"/>
          </a:xfrm>
          <a:prstGeom prst="rect">
            <a:avLst/>
          </a:prstGeom>
          <a:noFill/>
        </p:spPr>
        <p:txBody>
          <a:bodyPr wrap="square" rtlCol="0">
            <a:spAutoFit/>
          </a:bodyPr>
          <a:lstStyle/>
          <a:p>
            <a:r>
              <a:rPr kumimoji="1" lang="ja-JP" altLang="en-US" sz="6600" dirty="0"/>
              <a:t>＜</a:t>
            </a:r>
          </a:p>
        </p:txBody>
      </p:sp>
      <p:sp>
        <p:nvSpPr>
          <p:cNvPr id="12" name="テキスト ボックス 11"/>
          <p:cNvSpPr txBox="1"/>
          <p:nvPr/>
        </p:nvSpPr>
        <p:spPr>
          <a:xfrm>
            <a:off x="6825273" y="2941803"/>
            <a:ext cx="808383" cy="1107996"/>
          </a:xfrm>
          <a:prstGeom prst="rect">
            <a:avLst/>
          </a:prstGeom>
          <a:noFill/>
        </p:spPr>
        <p:txBody>
          <a:bodyPr wrap="square" rtlCol="0">
            <a:spAutoFit/>
          </a:bodyPr>
          <a:lstStyle/>
          <a:p>
            <a:r>
              <a:rPr kumimoji="1" lang="ja-JP" altLang="en-US" sz="6600" dirty="0"/>
              <a:t>＜</a:t>
            </a:r>
          </a:p>
        </p:txBody>
      </p:sp>
      <p:sp>
        <p:nvSpPr>
          <p:cNvPr id="14" name="四角形: 角を丸くする 13">
            <a:extLst>
              <a:ext uri="{FF2B5EF4-FFF2-40B4-BE49-F238E27FC236}">
                <a16:creationId xmlns:a16="http://schemas.microsoft.com/office/drawing/2014/main" id="{237A6CB3-BF8B-4D3A-AA63-9FF83BC9E320}"/>
              </a:ext>
            </a:extLst>
          </p:cNvPr>
          <p:cNvSpPr/>
          <p:nvPr/>
        </p:nvSpPr>
        <p:spPr>
          <a:xfrm>
            <a:off x="587828" y="4298045"/>
            <a:ext cx="11016343" cy="2298674"/>
          </a:xfrm>
          <a:prstGeom prst="roundRect">
            <a:avLst/>
          </a:prstGeom>
          <a:ln w="38100">
            <a:solidFill>
              <a:schemeClr val="accent4">
                <a:lumMod val="60000"/>
                <a:lumOff val="40000"/>
              </a:schemeClr>
            </a:solidFill>
          </a:ln>
        </p:spPr>
        <p:style>
          <a:lnRef idx="1">
            <a:schemeClr val="accent4"/>
          </a:lnRef>
          <a:fillRef idx="2">
            <a:schemeClr val="accent4"/>
          </a:fillRef>
          <a:effectRef idx="1">
            <a:schemeClr val="accent4"/>
          </a:effectRef>
          <a:fontRef idx="minor">
            <a:schemeClr val="dk1"/>
          </a:fontRef>
        </p:style>
        <p:txBody>
          <a:bodyPr rtlCol="0" anchor="ctr"/>
          <a:lstStyle/>
          <a:p>
            <a:r>
              <a:rPr lang="ja-JP" altLang="en-US" sz="3200" b="1" dirty="0">
                <a:solidFill>
                  <a:srgbClr val="002060"/>
                </a:solidFill>
              </a:rPr>
              <a:t>陰キャラ</a:t>
            </a:r>
            <a:r>
              <a:rPr lang="ja-JP" altLang="en-US" sz="3200" dirty="0"/>
              <a:t>は</a:t>
            </a:r>
            <a:r>
              <a:rPr lang="ja-JP" altLang="en-US" sz="3200" b="1" dirty="0">
                <a:solidFill>
                  <a:srgbClr val="002060"/>
                </a:solidFill>
              </a:rPr>
              <a:t>内向的</a:t>
            </a:r>
            <a:r>
              <a:rPr lang="ja-JP" altLang="en-US" sz="3200" dirty="0"/>
              <a:t>で、相対的に</a:t>
            </a:r>
            <a:r>
              <a:rPr lang="ja-JP" altLang="en-US" sz="3200" b="1" dirty="0">
                <a:solidFill>
                  <a:srgbClr val="002060"/>
                </a:solidFill>
              </a:rPr>
              <a:t>神経症傾向である</a:t>
            </a:r>
            <a:r>
              <a:rPr lang="ja-JP" altLang="en-US" sz="3200" dirty="0"/>
              <a:t>印象、</a:t>
            </a:r>
            <a:endParaRPr lang="en-US" altLang="ja-JP" sz="3200" dirty="0"/>
          </a:p>
          <a:p>
            <a:r>
              <a:rPr kumimoji="1" lang="ja-JP" altLang="en-US" sz="3200" b="1" dirty="0">
                <a:solidFill>
                  <a:srgbClr val="C00000"/>
                </a:solidFill>
              </a:rPr>
              <a:t>陽キャラ</a:t>
            </a:r>
            <a:r>
              <a:rPr kumimoji="1" lang="ja-JP" altLang="en-US" sz="3200" dirty="0"/>
              <a:t>は</a:t>
            </a:r>
            <a:r>
              <a:rPr lang="ja-JP" altLang="en-US" sz="3200" b="1" dirty="0">
                <a:solidFill>
                  <a:srgbClr val="C00000"/>
                </a:solidFill>
              </a:rPr>
              <a:t>外向的</a:t>
            </a:r>
            <a:r>
              <a:rPr lang="ja-JP" altLang="en-US" sz="3200" dirty="0">
                <a:solidFill>
                  <a:schemeClr val="tx1"/>
                </a:solidFill>
              </a:rPr>
              <a:t>で</a:t>
            </a:r>
            <a:r>
              <a:rPr lang="ja-JP" altLang="en-US" sz="3200" b="1" dirty="0">
                <a:solidFill>
                  <a:srgbClr val="C00000"/>
                </a:solidFill>
              </a:rPr>
              <a:t>神経症傾向でなく</a:t>
            </a:r>
            <a:r>
              <a:rPr lang="ja-JP" altLang="en-US" sz="3200" dirty="0">
                <a:solidFill>
                  <a:schemeClr val="tx1"/>
                </a:solidFill>
              </a:rPr>
              <a:t>、相対的に</a:t>
            </a:r>
            <a:r>
              <a:rPr kumimoji="1" lang="ja-JP" altLang="en-US" sz="3200" b="1" dirty="0">
                <a:solidFill>
                  <a:srgbClr val="C00000"/>
                </a:solidFill>
              </a:rPr>
              <a:t>開放性・</a:t>
            </a:r>
            <a:endParaRPr kumimoji="1" lang="en-US" altLang="ja-JP" sz="3200" b="1" dirty="0">
              <a:solidFill>
                <a:srgbClr val="C00000"/>
              </a:solidFill>
            </a:endParaRPr>
          </a:p>
          <a:p>
            <a:r>
              <a:rPr lang="ja-JP" altLang="en-US" sz="3200" b="1" dirty="0">
                <a:solidFill>
                  <a:srgbClr val="C00000"/>
                </a:solidFill>
              </a:rPr>
              <a:t>　　　　　不誠実性・調和性が高い</a:t>
            </a:r>
            <a:r>
              <a:rPr lang="ja-JP" altLang="en-US" sz="3200" dirty="0"/>
              <a:t>印象を持たれている。</a:t>
            </a:r>
            <a:endParaRPr kumimoji="1" lang="en-US" altLang="ja-JP" sz="3200" dirty="0"/>
          </a:p>
        </p:txBody>
      </p:sp>
    </p:spTree>
    <p:extLst>
      <p:ext uri="{BB962C8B-B14F-4D97-AF65-F5344CB8AC3E}">
        <p14:creationId xmlns:p14="http://schemas.microsoft.com/office/powerpoint/2010/main" val="43975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2A7E97D1-D8B0-412E-944D-C873D5DADD7E}" type="slidenum">
              <a:rPr kumimoji="1" lang="ja-JP" altLang="en-US" smtClean="0"/>
              <a:t>7</a:t>
            </a:fld>
            <a:endParaRPr kumimoji="1" lang="ja-JP" altLang="en-US"/>
          </a:p>
        </p:txBody>
      </p:sp>
      <p:sp>
        <p:nvSpPr>
          <p:cNvPr id="6" name="角丸四角形 5"/>
          <p:cNvSpPr/>
          <p:nvPr/>
        </p:nvSpPr>
        <p:spPr>
          <a:xfrm>
            <a:off x="838197" y="1986099"/>
            <a:ext cx="10515600" cy="4370251"/>
          </a:xfrm>
          <a:prstGeom prst="roundRect">
            <a:avLst/>
          </a:prstGeom>
          <a:solidFill>
            <a:srgbClr val="DEEBF7">
              <a:alpha val="67843"/>
            </a:srgb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chemeClr val="tx1">
                    <a:lumMod val="95000"/>
                    <a:lumOff val="5000"/>
                  </a:schemeClr>
                </a:solidFill>
              </a:rPr>
              <a:t>「陰キャラと自認している」</a:t>
            </a:r>
            <a:r>
              <a:rPr kumimoji="1" lang="ja-JP" altLang="en-US" sz="4000" dirty="0" err="1">
                <a:solidFill>
                  <a:schemeClr val="tx1">
                    <a:lumMod val="95000"/>
                    <a:lumOff val="5000"/>
                  </a:schemeClr>
                </a:solidFill>
              </a:rPr>
              <a:t>か</a:t>
            </a:r>
            <a:endParaRPr kumimoji="1" lang="en-US" altLang="ja-JP" sz="4000" dirty="0">
              <a:solidFill>
                <a:schemeClr val="tx1">
                  <a:lumMod val="95000"/>
                  <a:lumOff val="5000"/>
                </a:schemeClr>
              </a:solidFill>
            </a:endParaRPr>
          </a:p>
          <a:p>
            <a:pPr algn="ctr"/>
            <a:r>
              <a:rPr kumimoji="1" lang="ja-JP" altLang="en-US" sz="4000" dirty="0">
                <a:solidFill>
                  <a:schemeClr val="tx1">
                    <a:lumMod val="95000"/>
                    <a:lumOff val="5000"/>
                  </a:schemeClr>
                </a:solidFill>
              </a:rPr>
              <a:t>「陽キャラと自認している」かによって、一般的陰キャラ</a:t>
            </a:r>
            <a:r>
              <a:rPr kumimoji="1" lang="en-US" altLang="ja-JP" sz="4000" dirty="0">
                <a:solidFill>
                  <a:schemeClr val="tx1">
                    <a:lumMod val="95000"/>
                    <a:lumOff val="5000"/>
                  </a:schemeClr>
                </a:solidFill>
              </a:rPr>
              <a:t>/</a:t>
            </a:r>
            <a:r>
              <a:rPr kumimoji="1" lang="ja-JP" altLang="en-US" sz="4000" dirty="0">
                <a:solidFill>
                  <a:schemeClr val="tx1">
                    <a:lumMod val="95000"/>
                    <a:lumOff val="5000"/>
                  </a:schemeClr>
                </a:solidFill>
              </a:rPr>
              <a:t>陽キャラの性格イメージに差があるのかを検証</a:t>
            </a:r>
          </a:p>
        </p:txBody>
      </p:sp>
      <p:sp>
        <p:nvSpPr>
          <p:cNvPr id="2" name="角丸四角形 1"/>
          <p:cNvSpPr/>
          <p:nvPr/>
        </p:nvSpPr>
        <p:spPr>
          <a:xfrm>
            <a:off x="1303427" y="1324288"/>
            <a:ext cx="6451387" cy="1231038"/>
          </a:xfrm>
          <a:prstGeom prst="roundRect">
            <a:avLst/>
          </a:prstGeom>
          <a:solidFill>
            <a:srgbClr val="9DC3E6"/>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u="sng" dirty="0">
                <a:solidFill>
                  <a:schemeClr val="tx1">
                    <a:lumMod val="95000"/>
                    <a:lumOff val="5000"/>
                  </a:schemeClr>
                </a:solidFill>
              </a:rPr>
              <a:t>キャラ自認による</a:t>
            </a:r>
            <a:r>
              <a:rPr kumimoji="1" lang="ja-JP" altLang="en-US" sz="3200" b="1" dirty="0">
                <a:solidFill>
                  <a:schemeClr val="tx1">
                    <a:lumMod val="95000"/>
                    <a:lumOff val="5000"/>
                  </a:schemeClr>
                </a:solidFill>
              </a:rPr>
              <a:t>性格印象の違い</a:t>
            </a:r>
          </a:p>
        </p:txBody>
      </p:sp>
      <p:sp>
        <p:nvSpPr>
          <p:cNvPr id="5" name="タイトル 1"/>
          <p:cNvSpPr>
            <a:spLocks noGrp="1"/>
          </p:cNvSpPr>
          <p:nvPr>
            <p:ph type="title"/>
          </p:nvPr>
        </p:nvSpPr>
        <p:spPr>
          <a:xfrm>
            <a:off x="838197" y="-1275"/>
            <a:ext cx="10515600" cy="1325563"/>
          </a:xfrm>
        </p:spPr>
        <p:txBody>
          <a:bodyPr>
            <a:normAutofit/>
          </a:bodyPr>
          <a:lstStyle/>
          <a:p>
            <a:r>
              <a:rPr lang="ja-JP" altLang="en-US" sz="3600" b="1" dirty="0">
                <a:latin typeface="+mn-ea"/>
                <a:ea typeface="+mn-ea"/>
              </a:rPr>
              <a:t>質問紙調査</a:t>
            </a:r>
            <a:r>
              <a:rPr lang="en-US" altLang="ja-JP" sz="3600" b="1" dirty="0">
                <a:latin typeface="+mn-ea"/>
                <a:ea typeface="+mn-ea"/>
              </a:rPr>
              <a:t>Ⅰ</a:t>
            </a:r>
            <a:r>
              <a:rPr lang="ja-JP" altLang="en-US" sz="3600" b="1" dirty="0">
                <a:latin typeface="+mn-ea"/>
                <a:ea typeface="+mn-ea"/>
              </a:rPr>
              <a:t>（続き）</a:t>
            </a:r>
            <a:endParaRPr kumimoji="1" lang="ja-JP" altLang="en-US" sz="3600" b="1" dirty="0">
              <a:latin typeface="+mn-ea"/>
              <a:ea typeface="+mn-ea"/>
            </a:endParaRPr>
          </a:p>
        </p:txBody>
      </p:sp>
    </p:spTree>
    <p:extLst>
      <p:ext uri="{BB962C8B-B14F-4D97-AF65-F5344CB8AC3E}">
        <p14:creationId xmlns:p14="http://schemas.microsoft.com/office/powerpoint/2010/main" val="2768816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19583" y="-105153"/>
            <a:ext cx="11221432" cy="1325563"/>
          </a:xfrm>
        </p:spPr>
        <p:txBody>
          <a:bodyPr>
            <a:normAutofit/>
          </a:bodyPr>
          <a:lstStyle/>
          <a:p>
            <a:r>
              <a:rPr kumimoji="1" lang="ja-JP" altLang="en-US" sz="3200" b="1" dirty="0">
                <a:latin typeface="+mn-ea"/>
                <a:ea typeface="+mn-ea"/>
              </a:rPr>
              <a:t>キャラ自認による印象</a:t>
            </a:r>
            <a:r>
              <a:rPr lang="ja-JP" altLang="en-US" sz="3200" b="1" dirty="0">
                <a:latin typeface="+mn-ea"/>
                <a:ea typeface="+mn-ea"/>
              </a:rPr>
              <a:t>差　～性格～（評価対象：</a:t>
            </a:r>
            <a:r>
              <a:rPr kumimoji="1" lang="ja-JP" altLang="en-US" sz="3200" b="1" dirty="0">
                <a:latin typeface="+mn-ea"/>
                <a:ea typeface="+mn-ea"/>
              </a:rPr>
              <a:t>陰キャラ）</a:t>
            </a:r>
          </a:p>
        </p:txBody>
      </p:sp>
      <p:sp>
        <p:nvSpPr>
          <p:cNvPr id="4" name="スライド番号プレースホルダー 3"/>
          <p:cNvSpPr>
            <a:spLocks noGrp="1"/>
          </p:cNvSpPr>
          <p:nvPr>
            <p:ph type="sldNum" sz="quarter" idx="12"/>
          </p:nvPr>
        </p:nvSpPr>
        <p:spPr/>
        <p:txBody>
          <a:bodyPr/>
          <a:lstStyle/>
          <a:p>
            <a:fld id="{2A7E97D1-D8B0-412E-944D-C873D5DADD7E}" type="slidenum">
              <a:rPr kumimoji="1" lang="ja-JP" altLang="en-US" smtClean="0"/>
              <a:t>8</a:t>
            </a:fld>
            <a:endParaRPr kumimoji="1" lang="ja-JP" altLang="en-US"/>
          </a:p>
        </p:txBody>
      </p:sp>
      <p:pic>
        <p:nvPicPr>
          <p:cNvPr id="4098" name="Picture 2" descr="「いらすとや　男の子」の画像検索結果"/>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8610600" y="4989187"/>
            <a:ext cx="1372040" cy="186881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関連画像"/>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78434" y="4916330"/>
            <a:ext cx="1801978" cy="1805145"/>
          </a:xfrm>
          <a:prstGeom prst="rect">
            <a:avLst/>
          </a:prstGeom>
          <a:noFill/>
          <a:extLst>
            <a:ext uri="{909E8E84-426E-40DD-AFC4-6F175D3DCCD1}">
              <a14:hiddenFill xmlns:a14="http://schemas.microsoft.com/office/drawing/2010/main">
                <a:solidFill>
                  <a:srgbClr val="FFFFFF"/>
                </a:solidFill>
              </a14:hiddenFill>
            </a:ext>
          </a:extLst>
        </p:spPr>
      </p:pic>
      <p:sp>
        <p:nvSpPr>
          <p:cNvPr id="5" name="雲形吹き出し 4"/>
          <p:cNvSpPr/>
          <p:nvPr/>
        </p:nvSpPr>
        <p:spPr>
          <a:xfrm>
            <a:off x="3793009" y="769576"/>
            <a:ext cx="2875722" cy="2915479"/>
          </a:xfrm>
          <a:prstGeom prst="cloudCallout">
            <a:avLst>
              <a:gd name="adj1" fmla="val -67045"/>
              <a:gd name="adj2" fmla="val 93095"/>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雲形吹き出し 7"/>
          <p:cNvSpPr/>
          <p:nvPr/>
        </p:nvSpPr>
        <p:spPr>
          <a:xfrm>
            <a:off x="4862013" y="769576"/>
            <a:ext cx="2922104" cy="3074159"/>
          </a:xfrm>
          <a:prstGeom prst="cloudCallout">
            <a:avLst>
              <a:gd name="adj1" fmla="val 84725"/>
              <a:gd name="adj2" fmla="val 85752"/>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形吹き出し 5"/>
          <p:cNvSpPr/>
          <p:nvPr/>
        </p:nvSpPr>
        <p:spPr>
          <a:xfrm>
            <a:off x="74102" y="4710345"/>
            <a:ext cx="2111886" cy="1258957"/>
          </a:xfrm>
          <a:prstGeom prst="wedgeEllipseCallout">
            <a:avLst>
              <a:gd name="adj1" fmla="val 35248"/>
              <a:gd name="adj2" fmla="val 5958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lumMod val="95000"/>
                    <a:lumOff val="5000"/>
                  </a:schemeClr>
                </a:solidFill>
              </a:rPr>
              <a:t>俺 陽キャ</a:t>
            </a:r>
          </a:p>
        </p:txBody>
      </p:sp>
      <p:sp>
        <p:nvSpPr>
          <p:cNvPr id="11" name="円形吹き出し 10"/>
          <p:cNvSpPr/>
          <p:nvPr/>
        </p:nvSpPr>
        <p:spPr>
          <a:xfrm>
            <a:off x="9982200" y="4710344"/>
            <a:ext cx="2135334" cy="1258957"/>
          </a:xfrm>
          <a:prstGeom prst="wedgeEllipseCallout">
            <a:avLst>
              <a:gd name="adj1" fmla="val -40295"/>
              <a:gd name="adj2" fmla="val 614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lumMod val="95000"/>
                    <a:lumOff val="5000"/>
                  </a:schemeClr>
                </a:solidFill>
              </a:rPr>
              <a:t>俺 </a:t>
            </a:r>
            <a:r>
              <a:rPr lang="ja-JP" altLang="en-US" sz="2400" b="1" dirty="0">
                <a:solidFill>
                  <a:schemeClr val="tx1">
                    <a:lumMod val="95000"/>
                    <a:lumOff val="5000"/>
                  </a:schemeClr>
                </a:solidFill>
              </a:rPr>
              <a:t>陰</a:t>
            </a:r>
            <a:r>
              <a:rPr kumimoji="1" lang="ja-JP" altLang="en-US" sz="2400" b="1" dirty="0">
                <a:solidFill>
                  <a:schemeClr val="tx1">
                    <a:lumMod val="95000"/>
                    <a:lumOff val="5000"/>
                  </a:schemeClr>
                </a:solidFill>
              </a:rPr>
              <a:t>キャ</a:t>
            </a:r>
          </a:p>
        </p:txBody>
      </p:sp>
      <p:pic>
        <p:nvPicPr>
          <p:cNvPr id="4102" name="Picture 6" descr="関連画像"/>
          <p:cNvPicPr>
            <a:picLocks noChangeAspect="1" noChangeArrowheads="1"/>
          </p:cNvPicPr>
          <p:nvPr/>
        </p:nvPicPr>
        <p:blipFill>
          <a:blip r:embed="rId5" cstate="print">
            <a:duotone>
              <a:prstClr val="black"/>
              <a:schemeClr val="accent5">
                <a:lumMod val="50000"/>
                <a:tint val="45000"/>
                <a:satMod val="400000"/>
              </a:schemeClr>
            </a:duotone>
            <a:extLst>
              <a:ext uri="{28A0092B-C50C-407E-A947-70E740481C1C}">
                <a14:useLocalDpi xmlns:a14="http://schemas.microsoft.com/office/drawing/2010/main" val="0"/>
              </a:ext>
            </a:extLst>
          </a:blip>
          <a:srcRect/>
          <a:stretch>
            <a:fillRect/>
          </a:stretch>
        </p:blipFill>
        <p:spPr bwMode="auto">
          <a:xfrm>
            <a:off x="4701952" y="1105179"/>
            <a:ext cx="2544763" cy="2544763"/>
          </a:xfrm>
          <a:prstGeom prst="rect">
            <a:avLst/>
          </a:prstGeom>
          <a:noFill/>
          <a:extLst>
            <a:ext uri="{909E8E84-426E-40DD-AFC4-6F175D3DCCD1}">
              <a14:hiddenFill xmlns:a14="http://schemas.microsoft.com/office/drawing/2010/main">
                <a:solidFill>
                  <a:srgbClr val="FFFFFF"/>
                </a:solidFill>
              </a14:hiddenFill>
            </a:ext>
          </a:extLst>
        </p:spPr>
      </p:pic>
      <p:sp>
        <p:nvSpPr>
          <p:cNvPr id="10" name="左右矢印 9"/>
          <p:cNvSpPr/>
          <p:nvPr/>
        </p:nvSpPr>
        <p:spPr>
          <a:xfrm>
            <a:off x="4210654" y="5545807"/>
            <a:ext cx="3573463" cy="1175668"/>
          </a:xfrm>
          <a:prstGeom prst="leftRightArrow">
            <a:avLst/>
          </a:prstGeom>
          <a:solidFill>
            <a:srgbClr val="C000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4112023" y="4486915"/>
            <a:ext cx="3716630" cy="1084057"/>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b="1" dirty="0">
                <a:solidFill>
                  <a:schemeClr val="tx1">
                    <a:lumMod val="95000"/>
                    <a:lumOff val="5000"/>
                  </a:schemeClr>
                </a:solidFill>
              </a:rPr>
              <a:t>60</a:t>
            </a:r>
            <a:r>
              <a:rPr lang="ja-JP" altLang="en-US" sz="2800" b="1" dirty="0">
                <a:solidFill>
                  <a:schemeClr val="tx1">
                    <a:lumMod val="95000"/>
                    <a:lumOff val="5000"/>
                  </a:schemeClr>
                </a:solidFill>
              </a:rPr>
              <a:t>項目中</a:t>
            </a:r>
            <a:endParaRPr lang="en-US" altLang="ja-JP" sz="2800" b="1" dirty="0">
              <a:solidFill>
                <a:schemeClr val="tx1">
                  <a:lumMod val="95000"/>
                  <a:lumOff val="5000"/>
                </a:schemeClr>
              </a:solidFill>
            </a:endParaRPr>
          </a:p>
          <a:p>
            <a:pPr algn="ctr"/>
            <a:r>
              <a:rPr lang="en-US" altLang="ja-JP" sz="2800" b="1" u="sng" dirty="0">
                <a:solidFill>
                  <a:schemeClr val="tx1">
                    <a:lumMod val="95000"/>
                    <a:lumOff val="5000"/>
                  </a:schemeClr>
                </a:solidFill>
              </a:rPr>
              <a:t>2</a:t>
            </a:r>
            <a:r>
              <a:rPr kumimoji="1" lang="ja-JP" altLang="en-US" sz="2800" b="1" u="sng" dirty="0">
                <a:solidFill>
                  <a:schemeClr val="tx1">
                    <a:lumMod val="95000"/>
                    <a:lumOff val="5000"/>
                  </a:schemeClr>
                </a:solidFill>
              </a:rPr>
              <a:t>項目</a:t>
            </a:r>
            <a:r>
              <a:rPr kumimoji="1" lang="ja-JP" altLang="en-US" sz="2800" b="1" dirty="0">
                <a:solidFill>
                  <a:schemeClr val="tx1">
                    <a:lumMod val="95000"/>
                    <a:lumOff val="5000"/>
                  </a:schemeClr>
                </a:solidFill>
              </a:rPr>
              <a:t>にのみ有意差</a:t>
            </a:r>
            <a:endParaRPr kumimoji="1" lang="en-US" altLang="ja-JP" sz="2800" b="1" dirty="0">
              <a:solidFill>
                <a:schemeClr val="tx1">
                  <a:lumMod val="95000"/>
                  <a:lumOff val="5000"/>
                </a:schemeClr>
              </a:solidFill>
            </a:endParaRPr>
          </a:p>
        </p:txBody>
      </p:sp>
      <p:sp>
        <p:nvSpPr>
          <p:cNvPr id="19" name="楕円 18"/>
          <p:cNvSpPr/>
          <p:nvPr/>
        </p:nvSpPr>
        <p:spPr>
          <a:xfrm>
            <a:off x="150432" y="1733904"/>
            <a:ext cx="2212770" cy="1457739"/>
          </a:xfrm>
          <a:prstGeom prst="ellipse">
            <a:avLst/>
          </a:prstGeom>
          <a:solidFill>
            <a:schemeClr val="accent4">
              <a:alpha val="25882"/>
            </a:schemeClr>
          </a:solidFill>
          <a:ln>
            <a:solidFill>
              <a:schemeClr val="accent4">
                <a:lumMod val="75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2400" b="1" dirty="0"/>
              <a:t>臨機応変</a:t>
            </a:r>
            <a:endParaRPr lang="en-US" altLang="ja-JP" sz="2400" b="1" dirty="0"/>
          </a:p>
        </p:txBody>
      </p:sp>
      <p:sp>
        <p:nvSpPr>
          <p:cNvPr id="21" name="楕円 20"/>
          <p:cNvSpPr/>
          <p:nvPr/>
        </p:nvSpPr>
        <p:spPr>
          <a:xfrm>
            <a:off x="8305831" y="1733906"/>
            <a:ext cx="3811703" cy="1457738"/>
          </a:xfrm>
          <a:prstGeom prst="ellipse">
            <a:avLst/>
          </a:prstGeom>
          <a:solidFill>
            <a:srgbClr val="FFC000">
              <a:alpha val="50196"/>
            </a:srgbClr>
          </a:solidFill>
          <a:ln>
            <a:solidFill>
              <a:schemeClr val="accent4">
                <a:lumMod val="75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2400" b="1" dirty="0"/>
              <a:t>臨機応変じゃない</a:t>
            </a:r>
            <a:endParaRPr lang="en-US" altLang="ja-JP" sz="2400" b="1" dirty="0"/>
          </a:p>
        </p:txBody>
      </p:sp>
      <p:sp>
        <p:nvSpPr>
          <p:cNvPr id="22" name="楕円 21"/>
          <p:cNvSpPr/>
          <p:nvPr/>
        </p:nvSpPr>
        <p:spPr>
          <a:xfrm>
            <a:off x="718796" y="3011184"/>
            <a:ext cx="2506117" cy="1457739"/>
          </a:xfrm>
          <a:prstGeom prst="ellipse">
            <a:avLst/>
          </a:prstGeom>
          <a:solidFill>
            <a:schemeClr val="accent2">
              <a:lumMod val="75000"/>
              <a:alpha val="25882"/>
            </a:schemeClr>
          </a:solidFill>
          <a:ln>
            <a:solidFill>
              <a:schemeClr val="accent2">
                <a:lumMod val="75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b="1" dirty="0"/>
              <a:t> </a:t>
            </a:r>
            <a:r>
              <a:rPr lang="ja-JP" altLang="en-US" sz="2400" b="1" dirty="0"/>
              <a:t>とげがない</a:t>
            </a:r>
            <a:endParaRPr lang="en-US" altLang="ja-JP" sz="2400" b="1" dirty="0"/>
          </a:p>
        </p:txBody>
      </p:sp>
      <p:sp>
        <p:nvSpPr>
          <p:cNvPr id="23" name="楕円 22"/>
          <p:cNvSpPr/>
          <p:nvPr/>
        </p:nvSpPr>
        <p:spPr>
          <a:xfrm>
            <a:off x="8429066" y="3017953"/>
            <a:ext cx="2506117" cy="1457739"/>
          </a:xfrm>
          <a:prstGeom prst="ellipse">
            <a:avLst/>
          </a:prstGeom>
          <a:solidFill>
            <a:srgbClr val="C55A11">
              <a:alpha val="50196"/>
            </a:srgbClr>
          </a:solidFill>
          <a:ln>
            <a:solidFill>
              <a:schemeClr val="accent2">
                <a:lumMod val="75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2400" b="1" dirty="0"/>
              <a:t>とげがある</a:t>
            </a:r>
            <a:endParaRPr lang="en-US" altLang="ja-JP" sz="2400" b="1" dirty="0"/>
          </a:p>
        </p:txBody>
      </p:sp>
      <p:sp>
        <p:nvSpPr>
          <p:cNvPr id="27" name="テキスト ボックス 26"/>
          <p:cNvSpPr txBox="1"/>
          <p:nvPr/>
        </p:nvSpPr>
        <p:spPr>
          <a:xfrm>
            <a:off x="4833375" y="1105179"/>
            <a:ext cx="2273926" cy="400110"/>
          </a:xfrm>
          <a:prstGeom prst="rect">
            <a:avLst/>
          </a:prstGeom>
          <a:noFill/>
        </p:spPr>
        <p:txBody>
          <a:bodyPr wrap="square" rtlCol="0">
            <a:spAutoFit/>
          </a:bodyPr>
          <a:lstStyle/>
          <a:p>
            <a:r>
              <a:rPr kumimoji="1" lang="ja-JP" altLang="en-US" sz="2000" b="1" dirty="0"/>
              <a:t>一般的陰キャラ像</a:t>
            </a:r>
          </a:p>
        </p:txBody>
      </p:sp>
    </p:spTree>
    <p:extLst>
      <p:ext uri="{BB962C8B-B14F-4D97-AF65-F5344CB8AC3E}">
        <p14:creationId xmlns:p14="http://schemas.microsoft.com/office/powerpoint/2010/main" val="1818544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arn(inVertical)">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0" grpId="0" animBg="1"/>
      <p:bldP spid="13" grpId="0" animBg="1"/>
      <p:bldP spid="19" grpId="0" animBg="1"/>
      <p:bldP spid="21" grpId="0" animBg="1"/>
      <p:bldP spid="22" grpId="0" animBg="1"/>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22552" y="-105513"/>
            <a:ext cx="11192085" cy="1325563"/>
          </a:xfrm>
        </p:spPr>
        <p:txBody>
          <a:bodyPr>
            <a:normAutofit/>
          </a:bodyPr>
          <a:lstStyle/>
          <a:p>
            <a:r>
              <a:rPr kumimoji="1" lang="ja-JP" altLang="en-US" sz="3200" b="1" dirty="0">
                <a:latin typeface="+mn-ea"/>
                <a:ea typeface="+mn-ea"/>
              </a:rPr>
              <a:t>キャラ自認による印象</a:t>
            </a:r>
            <a:r>
              <a:rPr lang="ja-JP" altLang="en-US" sz="3200" b="1" dirty="0">
                <a:latin typeface="+mn-ea"/>
                <a:ea typeface="+mn-ea"/>
              </a:rPr>
              <a:t>差　～性格～</a:t>
            </a:r>
            <a:r>
              <a:rPr kumimoji="1" lang="ja-JP" altLang="en-US" sz="3200" b="1" dirty="0">
                <a:latin typeface="+mn-ea"/>
                <a:ea typeface="+mn-ea"/>
              </a:rPr>
              <a:t>（評価対象：陽キャラ）</a:t>
            </a:r>
          </a:p>
        </p:txBody>
      </p:sp>
      <p:sp>
        <p:nvSpPr>
          <p:cNvPr id="4" name="スライド番号プレースホルダー 3"/>
          <p:cNvSpPr>
            <a:spLocks noGrp="1"/>
          </p:cNvSpPr>
          <p:nvPr>
            <p:ph type="sldNum" sz="quarter" idx="12"/>
          </p:nvPr>
        </p:nvSpPr>
        <p:spPr/>
        <p:txBody>
          <a:bodyPr/>
          <a:lstStyle/>
          <a:p>
            <a:fld id="{2A7E97D1-D8B0-412E-944D-C873D5DADD7E}" type="slidenum">
              <a:rPr kumimoji="1" lang="ja-JP" altLang="en-US" smtClean="0"/>
              <a:t>9</a:t>
            </a:fld>
            <a:endParaRPr kumimoji="1" lang="ja-JP" altLang="en-US"/>
          </a:p>
        </p:txBody>
      </p:sp>
      <p:pic>
        <p:nvPicPr>
          <p:cNvPr id="4098" name="Picture 2" descr="「いらすとや　男の子」の画像検索結果"/>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8610600" y="4989187"/>
            <a:ext cx="1372040" cy="186881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関連画像"/>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78434" y="4916330"/>
            <a:ext cx="1801978" cy="1805145"/>
          </a:xfrm>
          <a:prstGeom prst="rect">
            <a:avLst/>
          </a:prstGeom>
          <a:noFill/>
          <a:extLst>
            <a:ext uri="{909E8E84-426E-40DD-AFC4-6F175D3DCCD1}">
              <a14:hiddenFill xmlns:a14="http://schemas.microsoft.com/office/drawing/2010/main">
                <a:solidFill>
                  <a:srgbClr val="FFFFFF"/>
                </a:solidFill>
              </a14:hiddenFill>
            </a:ext>
          </a:extLst>
        </p:spPr>
      </p:pic>
      <p:sp>
        <p:nvSpPr>
          <p:cNvPr id="5" name="雲形吹き出し 4"/>
          <p:cNvSpPr/>
          <p:nvPr/>
        </p:nvSpPr>
        <p:spPr>
          <a:xfrm>
            <a:off x="3814884" y="750225"/>
            <a:ext cx="2875722" cy="2915479"/>
          </a:xfrm>
          <a:prstGeom prst="cloudCallout">
            <a:avLst>
              <a:gd name="adj1" fmla="val -61847"/>
              <a:gd name="adj2" fmla="val 91587"/>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雲形吹き出し 7"/>
          <p:cNvSpPr/>
          <p:nvPr/>
        </p:nvSpPr>
        <p:spPr>
          <a:xfrm>
            <a:off x="4856235" y="769396"/>
            <a:ext cx="2922104" cy="3074159"/>
          </a:xfrm>
          <a:prstGeom prst="cloudCallout">
            <a:avLst>
              <a:gd name="adj1" fmla="val 78631"/>
              <a:gd name="adj2" fmla="val 82606"/>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形吹き出し 5"/>
          <p:cNvSpPr/>
          <p:nvPr/>
        </p:nvSpPr>
        <p:spPr>
          <a:xfrm>
            <a:off x="69398" y="5169275"/>
            <a:ext cx="2117654" cy="1258957"/>
          </a:xfrm>
          <a:prstGeom prst="wedgeEllipseCallout">
            <a:avLst>
              <a:gd name="adj1" fmla="val 41586"/>
              <a:gd name="adj2" fmla="val 4672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lumMod val="95000"/>
                    <a:lumOff val="5000"/>
                  </a:schemeClr>
                </a:solidFill>
              </a:rPr>
              <a:t>俺 陽キャ</a:t>
            </a:r>
          </a:p>
        </p:txBody>
      </p:sp>
      <p:sp>
        <p:nvSpPr>
          <p:cNvPr id="11" name="円形吹き出し 10"/>
          <p:cNvSpPr/>
          <p:nvPr/>
        </p:nvSpPr>
        <p:spPr>
          <a:xfrm>
            <a:off x="9890137" y="5182630"/>
            <a:ext cx="2128073" cy="1258957"/>
          </a:xfrm>
          <a:prstGeom prst="wedgeEllipseCallout">
            <a:avLst>
              <a:gd name="adj1" fmla="val -40687"/>
              <a:gd name="adj2" fmla="val 4881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lumMod val="95000"/>
                    <a:lumOff val="5000"/>
                  </a:schemeClr>
                </a:solidFill>
              </a:rPr>
              <a:t>俺 </a:t>
            </a:r>
            <a:r>
              <a:rPr lang="ja-JP" altLang="en-US" sz="2400" b="1" dirty="0">
                <a:solidFill>
                  <a:schemeClr val="tx1">
                    <a:lumMod val="95000"/>
                    <a:lumOff val="5000"/>
                  </a:schemeClr>
                </a:solidFill>
              </a:rPr>
              <a:t>陰</a:t>
            </a:r>
            <a:r>
              <a:rPr kumimoji="1" lang="ja-JP" altLang="en-US" sz="2400" b="1" dirty="0">
                <a:solidFill>
                  <a:schemeClr val="tx1">
                    <a:lumMod val="95000"/>
                    <a:lumOff val="5000"/>
                  </a:schemeClr>
                </a:solidFill>
              </a:rPr>
              <a:t>キャ</a:t>
            </a:r>
          </a:p>
        </p:txBody>
      </p:sp>
      <p:pic>
        <p:nvPicPr>
          <p:cNvPr id="4102" name="Picture 6" descr="関連画像"/>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78850" y="1120941"/>
            <a:ext cx="2544763" cy="2544763"/>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p:cNvSpPr txBox="1"/>
          <p:nvPr/>
        </p:nvSpPr>
        <p:spPr>
          <a:xfrm>
            <a:off x="4812297" y="1077028"/>
            <a:ext cx="2279730" cy="400110"/>
          </a:xfrm>
          <a:prstGeom prst="rect">
            <a:avLst/>
          </a:prstGeom>
          <a:noFill/>
        </p:spPr>
        <p:txBody>
          <a:bodyPr wrap="square" rtlCol="0">
            <a:spAutoFit/>
          </a:bodyPr>
          <a:lstStyle/>
          <a:p>
            <a:r>
              <a:rPr kumimoji="1" lang="ja-JP" altLang="en-US" sz="2000" b="1" dirty="0"/>
              <a:t>一般的陽キャラ像</a:t>
            </a:r>
          </a:p>
        </p:txBody>
      </p:sp>
      <p:sp>
        <p:nvSpPr>
          <p:cNvPr id="10" name="左右矢印 9"/>
          <p:cNvSpPr/>
          <p:nvPr/>
        </p:nvSpPr>
        <p:spPr>
          <a:xfrm>
            <a:off x="4226550" y="5552036"/>
            <a:ext cx="3573463" cy="1175668"/>
          </a:xfrm>
          <a:prstGeom prst="leftRightArrow">
            <a:avLst/>
          </a:prstGeom>
          <a:solidFill>
            <a:srgbClr val="C000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4358774" y="4422484"/>
            <a:ext cx="3309017" cy="1123323"/>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b="1" dirty="0">
                <a:solidFill>
                  <a:schemeClr val="tx1">
                    <a:lumMod val="95000"/>
                    <a:lumOff val="5000"/>
                  </a:schemeClr>
                </a:solidFill>
              </a:rPr>
              <a:t>60</a:t>
            </a:r>
            <a:r>
              <a:rPr lang="ja-JP" altLang="en-US" sz="2800" b="1" dirty="0">
                <a:solidFill>
                  <a:schemeClr val="tx1">
                    <a:lumMod val="95000"/>
                    <a:lumOff val="5000"/>
                  </a:schemeClr>
                </a:solidFill>
              </a:rPr>
              <a:t>項目中</a:t>
            </a:r>
            <a:endParaRPr lang="en-US" altLang="ja-JP" sz="2800" b="1" dirty="0">
              <a:solidFill>
                <a:schemeClr val="tx1">
                  <a:lumMod val="95000"/>
                  <a:lumOff val="5000"/>
                </a:schemeClr>
              </a:solidFill>
            </a:endParaRPr>
          </a:p>
          <a:p>
            <a:pPr algn="ctr"/>
            <a:r>
              <a:rPr lang="en-US" altLang="ja-JP" sz="2800" b="1" u="sng" dirty="0">
                <a:solidFill>
                  <a:schemeClr val="tx1">
                    <a:lumMod val="95000"/>
                    <a:lumOff val="5000"/>
                  </a:schemeClr>
                </a:solidFill>
              </a:rPr>
              <a:t>21</a:t>
            </a:r>
            <a:r>
              <a:rPr kumimoji="1" lang="ja-JP" altLang="en-US" sz="2800" b="1" u="sng" dirty="0">
                <a:solidFill>
                  <a:schemeClr val="tx1">
                    <a:lumMod val="95000"/>
                    <a:lumOff val="5000"/>
                  </a:schemeClr>
                </a:solidFill>
              </a:rPr>
              <a:t>項目</a:t>
            </a:r>
            <a:r>
              <a:rPr kumimoji="1" lang="ja-JP" altLang="en-US" sz="2800" b="1" dirty="0">
                <a:solidFill>
                  <a:schemeClr val="tx1">
                    <a:lumMod val="95000"/>
                    <a:lumOff val="5000"/>
                  </a:schemeClr>
                </a:solidFill>
              </a:rPr>
              <a:t>に有意差</a:t>
            </a:r>
            <a:endParaRPr kumimoji="1" lang="en-US" altLang="ja-JP" sz="2800" b="1" dirty="0">
              <a:solidFill>
                <a:schemeClr val="tx1">
                  <a:lumMod val="95000"/>
                  <a:lumOff val="5000"/>
                </a:schemeClr>
              </a:solidFill>
            </a:endParaRPr>
          </a:p>
        </p:txBody>
      </p:sp>
      <p:sp>
        <p:nvSpPr>
          <p:cNvPr id="18" name="楕円 17"/>
          <p:cNvSpPr/>
          <p:nvPr/>
        </p:nvSpPr>
        <p:spPr>
          <a:xfrm>
            <a:off x="7501390" y="494464"/>
            <a:ext cx="2543679" cy="1307963"/>
          </a:xfrm>
          <a:prstGeom prst="ellipse">
            <a:avLst/>
          </a:prstGeom>
          <a:solidFill>
            <a:srgbClr val="A20000">
              <a:alpha val="50196"/>
            </a:srgbClr>
          </a:solidFill>
          <a:ln>
            <a:solidFill>
              <a:srgbClr val="C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b="1" dirty="0"/>
              <a:t>・陽気じゃない</a:t>
            </a:r>
            <a:endParaRPr kumimoji="1" lang="en-US" altLang="ja-JP" b="1" dirty="0"/>
          </a:p>
          <a:p>
            <a:r>
              <a:rPr lang="ja-JP" altLang="en-US" b="1" dirty="0"/>
              <a:t>・人嫌い</a:t>
            </a:r>
            <a:endParaRPr kumimoji="1" lang="ja-JP" altLang="en-US" b="1" dirty="0"/>
          </a:p>
        </p:txBody>
      </p:sp>
      <p:sp>
        <p:nvSpPr>
          <p:cNvPr id="19" name="楕円 18"/>
          <p:cNvSpPr/>
          <p:nvPr/>
        </p:nvSpPr>
        <p:spPr>
          <a:xfrm>
            <a:off x="2825288" y="2060510"/>
            <a:ext cx="2203879" cy="1269184"/>
          </a:xfrm>
          <a:prstGeom prst="ellipse">
            <a:avLst/>
          </a:prstGeom>
          <a:solidFill>
            <a:schemeClr val="accent4">
              <a:alpha val="25882"/>
            </a:schemeClr>
          </a:solidFill>
          <a:ln>
            <a:solidFill>
              <a:schemeClr val="accent4">
                <a:lumMod val="75000"/>
              </a:schemeClr>
            </a:solidFill>
          </a:ln>
        </p:spPr>
        <p:style>
          <a:lnRef idx="1">
            <a:schemeClr val="accent4"/>
          </a:lnRef>
          <a:fillRef idx="2">
            <a:schemeClr val="accent4"/>
          </a:fillRef>
          <a:effectRef idx="1">
            <a:schemeClr val="accent4"/>
          </a:effectRef>
          <a:fontRef idx="minor">
            <a:schemeClr val="dk1"/>
          </a:fontRef>
        </p:style>
        <p:txBody>
          <a:bodyPr rtlCol="0" anchor="ctr"/>
          <a:lstStyle/>
          <a:p>
            <a:r>
              <a:rPr lang="ja-JP" altLang="en-US" b="1" dirty="0"/>
              <a:t>・進歩的</a:t>
            </a:r>
            <a:endParaRPr lang="en-US" altLang="ja-JP" b="1" dirty="0"/>
          </a:p>
          <a:p>
            <a:pPr algn="ctr"/>
            <a:r>
              <a:rPr kumimoji="1" lang="ja-JP" altLang="en-US" b="1" dirty="0"/>
              <a:t>・想像力豊か</a:t>
            </a:r>
            <a:endParaRPr kumimoji="1" lang="en-US" altLang="ja-JP" b="1" dirty="0"/>
          </a:p>
          <a:p>
            <a:r>
              <a:rPr lang="ja-JP" altLang="en-US" b="1" dirty="0"/>
              <a:t>・興味広い</a:t>
            </a:r>
            <a:endParaRPr kumimoji="1" lang="en-US" altLang="ja-JP" b="1" dirty="0"/>
          </a:p>
        </p:txBody>
      </p:sp>
      <p:sp>
        <p:nvSpPr>
          <p:cNvPr id="20" name="楕円 19"/>
          <p:cNvSpPr/>
          <p:nvPr/>
        </p:nvSpPr>
        <p:spPr>
          <a:xfrm>
            <a:off x="1782775" y="883582"/>
            <a:ext cx="2852137" cy="1180643"/>
          </a:xfrm>
          <a:prstGeom prst="ellipse">
            <a:avLst/>
          </a:prstGeom>
          <a:solidFill>
            <a:srgbClr val="A20000">
              <a:alpha val="25882"/>
            </a:srgbClr>
          </a:solidFill>
          <a:ln>
            <a:solidFill>
              <a:srgbClr val="C00000"/>
            </a:solidFill>
          </a:ln>
        </p:spPr>
        <p:style>
          <a:lnRef idx="1">
            <a:schemeClr val="accent4"/>
          </a:lnRef>
          <a:fillRef idx="2">
            <a:schemeClr val="accent4"/>
          </a:fillRef>
          <a:effectRef idx="1">
            <a:schemeClr val="accent4"/>
          </a:effectRef>
          <a:fontRef idx="minor">
            <a:schemeClr val="dk1"/>
          </a:fontRef>
        </p:style>
        <p:txBody>
          <a:bodyPr rtlCol="0" anchor="ctr"/>
          <a:lstStyle/>
          <a:p>
            <a:r>
              <a:rPr lang="ja-JP" altLang="en-US" b="1" dirty="0"/>
              <a:t>・陽気</a:t>
            </a:r>
            <a:endParaRPr lang="en-US" altLang="ja-JP" b="1" dirty="0"/>
          </a:p>
          <a:p>
            <a:r>
              <a:rPr kumimoji="1" lang="ja-JP" altLang="en-US" b="1" dirty="0"/>
              <a:t>・人嫌いじゃない</a:t>
            </a:r>
            <a:endParaRPr kumimoji="1" lang="en-US" altLang="ja-JP" b="1" dirty="0"/>
          </a:p>
        </p:txBody>
      </p:sp>
      <p:sp>
        <p:nvSpPr>
          <p:cNvPr id="22" name="楕円 21"/>
          <p:cNvSpPr/>
          <p:nvPr/>
        </p:nvSpPr>
        <p:spPr>
          <a:xfrm>
            <a:off x="422553" y="3585357"/>
            <a:ext cx="3815302" cy="1619388"/>
          </a:xfrm>
          <a:prstGeom prst="ellipse">
            <a:avLst/>
          </a:prstGeom>
          <a:solidFill>
            <a:schemeClr val="accent2">
              <a:lumMod val="75000"/>
              <a:alpha val="25882"/>
            </a:schemeClr>
          </a:solidFill>
          <a:ln>
            <a:solidFill>
              <a:schemeClr val="accent2">
                <a:lumMod val="75000"/>
              </a:schemeClr>
            </a:solidFill>
          </a:ln>
        </p:spPr>
        <p:style>
          <a:lnRef idx="1">
            <a:schemeClr val="accent4"/>
          </a:lnRef>
          <a:fillRef idx="2">
            <a:schemeClr val="accent4"/>
          </a:fillRef>
          <a:effectRef idx="1">
            <a:schemeClr val="accent4"/>
          </a:effectRef>
          <a:fontRef idx="minor">
            <a:schemeClr val="dk1"/>
          </a:fontRef>
        </p:style>
        <p:txBody>
          <a:bodyPr rtlCol="0" anchor="ctr"/>
          <a:lstStyle/>
          <a:p>
            <a:r>
              <a:rPr lang="ja-JP" altLang="en-US" b="1" dirty="0"/>
              <a:t> </a:t>
            </a:r>
            <a:r>
              <a:rPr lang="ja-JP" altLang="en-US" sz="1600" b="1" dirty="0"/>
              <a:t>・協力的　・とげがない</a:t>
            </a:r>
            <a:endParaRPr lang="en-US" altLang="ja-JP" sz="1600" b="1" dirty="0"/>
          </a:p>
          <a:p>
            <a:r>
              <a:rPr kumimoji="1" lang="ja-JP" altLang="en-US" sz="1600" b="1" dirty="0"/>
              <a:t>・親切　・良心的　・素直</a:t>
            </a:r>
            <a:endParaRPr kumimoji="1" lang="en-US" altLang="ja-JP" sz="1600" b="1" dirty="0"/>
          </a:p>
          <a:p>
            <a:r>
              <a:rPr kumimoji="1" lang="ja-JP" altLang="en-US" sz="1600" b="1" dirty="0"/>
              <a:t>・温和　・自己中じゃない</a:t>
            </a:r>
            <a:endParaRPr kumimoji="1" lang="en-US" altLang="ja-JP" sz="1600" b="1" dirty="0"/>
          </a:p>
          <a:p>
            <a:r>
              <a:rPr lang="ja-JP" altLang="en-US" sz="1600" b="1" dirty="0"/>
              <a:t>・寛大　・反抗的じゃない</a:t>
            </a:r>
            <a:endParaRPr lang="en-US" altLang="ja-JP" sz="1600" b="1" dirty="0"/>
          </a:p>
          <a:p>
            <a:r>
              <a:rPr kumimoji="1" lang="ja-JP" altLang="en-US" sz="1600" b="1" dirty="0"/>
              <a:t>・かんしゃくもちじゃない</a:t>
            </a:r>
            <a:endParaRPr kumimoji="1" lang="en-US" altLang="ja-JP" sz="1600" b="1" dirty="0"/>
          </a:p>
        </p:txBody>
      </p:sp>
      <p:sp>
        <p:nvSpPr>
          <p:cNvPr id="24" name="楕円 23"/>
          <p:cNvSpPr/>
          <p:nvPr/>
        </p:nvSpPr>
        <p:spPr>
          <a:xfrm>
            <a:off x="6880439" y="1690701"/>
            <a:ext cx="3568262" cy="1269184"/>
          </a:xfrm>
          <a:prstGeom prst="ellipse">
            <a:avLst/>
          </a:prstGeom>
          <a:solidFill>
            <a:srgbClr val="FFC000">
              <a:alpha val="50196"/>
            </a:srgbClr>
          </a:solidFill>
          <a:ln>
            <a:solidFill>
              <a:schemeClr val="accent4">
                <a:lumMod val="75000"/>
              </a:schemeClr>
            </a:solidFill>
          </a:ln>
        </p:spPr>
        <p:style>
          <a:lnRef idx="1">
            <a:schemeClr val="accent4"/>
          </a:lnRef>
          <a:fillRef idx="2">
            <a:schemeClr val="accent4"/>
          </a:fillRef>
          <a:effectRef idx="1">
            <a:schemeClr val="accent4"/>
          </a:effectRef>
          <a:fontRef idx="minor">
            <a:schemeClr val="dk1"/>
          </a:fontRef>
        </p:style>
        <p:txBody>
          <a:bodyPr rtlCol="0" anchor="ctr"/>
          <a:lstStyle/>
          <a:p>
            <a:r>
              <a:rPr lang="ja-JP" altLang="en-US" b="1" dirty="0"/>
              <a:t>・進歩的じゃない</a:t>
            </a:r>
            <a:endParaRPr lang="en-US" altLang="ja-JP" b="1" dirty="0"/>
          </a:p>
          <a:p>
            <a:pPr algn="ctr"/>
            <a:r>
              <a:rPr kumimoji="1" lang="ja-JP" altLang="en-US" b="1" dirty="0"/>
              <a:t>・想像力豊かじゃない</a:t>
            </a:r>
            <a:endParaRPr kumimoji="1" lang="en-US" altLang="ja-JP" b="1" dirty="0"/>
          </a:p>
          <a:p>
            <a:r>
              <a:rPr lang="ja-JP" altLang="en-US" b="1" dirty="0"/>
              <a:t>・興味広くない</a:t>
            </a:r>
            <a:endParaRPr kumimoji="1" lang="en-US" altLang="ja-JP" b="1" dirty="0"/>
          </a:p>
        </p:txBody>
      </p:sp>
      <p:sp>
        <p:nvSpPr>
          <p:cNvPr id="25" name="楕円 24"/>
          <p:cNvSpPr/>
          <p:nvPr/>
        </p:nvSpPr>
        <p:spPr>
          <a:xfrm>
            <a:off x="7267551" y="3460405"/>
            <a:ext cx="4664326" cy="1804747"/>
          </a:xfrm>
          <a:prstGeom prst="ellipse">
            <a:avLst/>
          </a:prstGeom>
          <a:solidFill>
            <a:srgbClr val="C55A11">
              <a:alpha val="50196"/>
            </a:srgbClr>
          </a:solidFill>
          <a:ln>
            <a:solidFill>
              <a:schemeClr val="accent2">
                <a:lumMod val="75000"/>
              </a:schemeClr>
            </a:solidFill>
          </a:ln>
        </p:spPr>
        <p:style>
          <a:lnRef idx="1">
            <a:schemeClr val="accent4"/>
          </a:lnRef>
          <a:fillRef idx="2">
            <a:schemeClr val="accent4"/>
          </a:fillRef>
          <a:effectRef idx="1">
            <a:schemeClr val="accent4"/>
          </a:effectRef>
          <a:fontRef idx="minor">
            <a:schemeClr val="dk1"/>
          </a:fontRef>
        </p:style>
        <p:txBody>
          <a:bodyPr rtlCol="0" anchor="ctr"/>
          <a:lstStyle/>
          <a:p>
            <a:r>
              <a:rPr lang="ja-JP" altLang="en-US" b="1" dirty="0"/>
              <a:t> </a:t>
            </a:r>
            <a:r>
              <a:rPr lang="ja-JP" altLang="en-US" sz="1600" b="1" dirty="0"/>
              <a:t>・協力的じゃない　・とげがある</a:t>
            </a:r>
            <a:endParaRPr lang="en-US" altLang="ja-JP" sz="1600" b="1" dirty="0"/>
          </a:p>
          <a:p>
            <a:r>
              <a:rPr kumimoji="1" lang="ja-JP" altLang="en-US" sz="1600" b="1" dirty="0"/>
              <a:t>・親切じゃない　・素直じゃない</a:t>
            </a:r>
            <a:endParaRPr kumimoji="1" lang="en-US" altLang="ja-JP" sz="1600" b="1" dirty="0"/>
          </a:p>
          <a:p>
            <a:r>
              <a:rPr lang="ja-JP" altLang="en-US" sz="1600" b="1" dirty="0"/>
              <a:t>・良心的じゃない</a:t>
            </a:r>
            <a:endParaRPr kumimoji="1" lang="en-US" altLang="ja-JP" sz="1600" b="1" dirty="0"/>
          </a:p>
          <a:p>
            <a:r>
              <a:rPr kumimoji="1" lang="ja-JP" altLang="en-US" sz="1600" b="1" dirty="0"/>
              <a:t>・温和じゃない　・自己中</a:t>
            </a:r>
            <a:endParaRPr kumimoji="1" lang="en-US" altLang="ja-JP" sz="1600" b="1" dirty="0"/>
          </a:p>
          <a:p>
            <a:r>
              <a:rPr lang="ja-JP" altLang="en-US" sz="1600" b="1" dirty="0"/>
              <a:t>・寛大じゃない　・反抗的</a:t>
            </a:r>
            <a:endParaRPr lang="en-US" altLang="ja-JP" sz="1600" b="1" dirty="0"/>
          </a:p>
          <a:p>
            <a:r>
              <a:rPr kumimoji="1" lang="ja-JP" altLang="en-US" sz="1600" b="1" dirty="0"/>
              <a:t>・かんしゃくもち</a:t>
            </a:r>
            <a:endParaRPr kumimoji="1" lang="en-US" altLang="ja-JP" sz="1600" b="1" dirty="0"/>
          </a:p>
        </p:txBody>
      </p:sp>
      <p:sp>
        <p:nvSpPr>
          <p:cNvPr id="3" name="楕円 2"/>
          <p:cNvSpPr/>
          <p:nvPr/>
        </p:nvSpPr>
        <p:spPr>
          <a:xfrm>
            <a:off x="69398" y="1470789"/>
            <a:ext cx="2634735" cy="1179443"/>
          </a:xfrm>
          <a:prstGeom prst="ellipse">
            <a:avLst/>
          </a:prstGeom>
          <a:solidFill>
            <a:srgbClr val="5B9BD5">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lumMod val="95000"/>
                    <a:lumOff val="5000"/>
                  </a:schemeClr>
                </a:solidFill>
              </a:rPr>
              <a:t>・気苦労多くない</a:t>
            </a:r>
            <a:endParaRPr kumimoji="1" lang="en-US" altLang="ja-JP" sz="1600" b="1" dirty="0">
              <a:solidFill>
                <a:schemeClr val="tx1">
                  <a:lumMod val="95000"/>
                  <a:lumOff val="5000"/>
                </a:schemeClr>
              </a:solidFill>
            </a:endParaRPr>
          </a:p>
          <a:p>
            <a:pPr algn="ctr"/>
            <a:r>
              <a:rPr lang="ja-JP" altLang="en-US" sz="1600" b="1" dirty="0">
                <a:solidFill>
                  <a:schemeClr val="tx1">
                    <a:lumMod val="95000"/>
                    <a:lumOff val="5000"/>
                  </a:schemeClr>
                </a:solidFill>
              </a:rPr>
              <a:t>・弱気にならない</a:t>
            </a:r>
            <a:endParaRPr kumimoji="1" lang="ja-JP" altLang="en-US" sz="1600" b="1" dirty="0">
              <a:solidFill>
                <a:schemeClr val="tx1">
                  <a:lumMod val="95000"/>
                  <a:lumOff val="5000"/>
                </a:schemeClr>
              </a:solidFill>
            </a:endParaRPr>
          </a:p>
        </p:txBody>
      </p:sp>
      <p:sp>
        <p:nvSpPr>
          <p:cNvPr id="26" name="楕円 25"/>
          <p:cNvSpPr/>
          <p:nvPr/>
        </p:nvSpPr>
        <p:spPr>
          <a:xfrm>
            <a:off x="9576597" y="879064"/>
            <a:ext cx="2522316" cy="1179443"/>
          </a:xfrm>
          <a:prstGeom prst="ellipse">
            <a:avLst/>
          </a:prstGeom>
          <a:solidFill>
            <a:srgbClr val="5B9BD5">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lumMod val="95000"/>
                    <a:lumOff val="5000"/>
                  </a:schemeClr>
                </a:solidFill>
              </a:rPr>
              <a:t>・気苦労多い</a:t>
            </a:r>
            <a:endParaRPr kumimoji="1" lang="en-US" altLang="ja-JP" b="1" dirty="0">
              <a:solidFill>
                <a:schemeClr val="tx1">
                  <a:lumMod val="95000"/>
                  <a:lumOff val="5000"/>
                </a:schemeClr>
              </a:solidFill>
            </a:endParaRPr>
          </a:p>
          <a:p>
            <a:pPr algn="ctr"/>
            <a:r>
              <a:rPr lang="ja-JP" altLang="en-US" b="1" dirty="0">
                <a:solidFill>
                  <a:schemeClr val="tx1">
                    <a:lumMod val="95000"/>
                    <a:lumOff val="5000"/>
                  </a:schemeClr>
                </a:solidFill>
              </a:rPr>
              <a:t>・弱気になる</a:t>
            </a:r>
            <a:endParaRPr kumimoji="1" lang="ja-JP" altLang="en-US" b="1" dirty="0">
              <a:solidFill>
                <a:schemeClr val="tx1">
                  <a:lumMod val="95000"/>
                  <a:lumOff val="5000"/>
                </a:schemeClr>
              </a:solidFill>
            </a:endParaRPr>
          </a:p>
        </p:txBody>
      </p:sp>
      <p:sp>
        <p:nvSpPr>
          <p:cNvPr id="7" name="楕円 6"/>
          <p:cNvSpPr/>
          <p:nvPr/>
        </p:nvSpPr>
        <p:spPr>
          <a:xfrm>
            <a:off x="191086" y="2507843"/>
            <a:ext cx="3155438" cy="1293950"/>
          </a:xfrm>
          <a:prstGeom prst="ellipse">
            <a:avLst/>
          </a:prstGeom>
          <a:solidFill>
            <a:schemeClr val="accent6">
              <a:alpha val="25098"/>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tx1">
                    <a:lumMod val="95000"/>
                    <a:lumOff val="5000"/>
                  </a:schemeClr>
                </a:solidFill>
              </a:rPr>
              <a:t>・怠惰じゃない</a:t>
            </a:r>
            <a:endParaRPr kumimoji="1" lang="en-US" altLang="ja-JP" sz="1600" b="1" dirty="0">
              <a:solidFill>
                <a:schemeClr val="tx1">
                  <a:lumMod val="95000"/>
                  <a:lumOff val="5000"/>
                </a:schemeClr>
              </a:solidFill>
            </a:endParaRPr>
          </a:p>
          <a:p>
            <a:r>
              <a:rPr kumimoji="1" lang="ja-JP" altLang="en-US" sz="1600" b="1" dirty="0">
                <a:solidFill>
                  <a:schemeClr val="tx1">
                    <a:lumMod val="95000"/>
                    <a:lumOff val="5000"/>
                  </a:schemeClr>
                </a:solidFill>
              </a:rPr>
              <a:t>・不精じゃない</a:t>
            </a:r>
            <a:endParaRPr kumimoji="1" lang="en-US" altLang="ja-JP" sz="1600" b="1" dirty="0">
              <a:solidFill>
                <a:schemeClr val="tx1">
                  <a:lumMod val="95000"/>
                  <a:lumOff val="5000"/>
                </a:schemeClr>
              </a:solidFill>
            </a:endParaRPr>
          </a:p>
          <a:p>
            <a:pPr algn="ctr"/>
            <a:r>
              <a:rPr lang="ja-JP" altLang="en-US" sz="1600" b="1" dirty="0">
                <a:solidFill>
                  <a:schemeClr val="tx1">
                    <a:lumMod val="95000"/>
                    <a:lumOff val="5000"/>
                  </a:schemeClr>
                </a:solidFill>
              </a:rPr>
              <a:t>・計画性ある　・勤勉</a:t>
            </a:r>
            <a:endParaRPr kumimoji="1" lang="ja-JP" altLang="en-US" sz="1600" b="1" dirty="0">
              <a:solidFill>
                <a:schemeClr val="tx1">
                  <a:lumMod val="95000"/>
                  <a:lumOff val="5000"/>
                </a:schemeClr>
              </a:solidFill>
            </a:endParaRPr>
          </a:p>
        </p:txBody>
      </p:sp>
      <p:sp>
        <p:nvSpPr>
          <p:cNvPr id="27" name="楕円 26"/>
          <p:cNvSpPr/>
          <p:nvPr/>
        </p:nvSpPr>
        <p:spPr>
          <a:xfrm>
            <a:off x="8664870" y="2559027"/>
            <a:ext cx="3434043" cy="1098521"/>
          </a:xfrm>
          <a:prstGeom prst="ellipse">
            <a:avLst/>
          </a:prstGeom>
          <a:solidFill>
            <a:srgbClr val="70AD47">
              <a:alpha val="50196"/>
            </a:srgb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tx1">
                    <a:lumMod val="95000"/>
                    <a:lumOff val="5000"/>
                  </a:schemeClr>
                </a:solidFill>
              </a:rPr>
              <a:t>・怠惰</a:t>
            </a:r>
            <a:r>
              <a:rPr lang="ja-JP" altLang="en-US" sz="1600" b="1" dirty="0">
                <a:solidFill>
                  <a:schemeClr val="tx1">
                    <a:lumMod val="95000"/>
                    <a:lumOff val="5000"/>
                  </a:schemeClr>
                </a:solidFill>
              </a:rPr>
              <a:t>　・計画性ない</a:t>
            </a:r>
            <a:endParaRPr lang="en-US" altLang="ja-JP" sz="1600" b="1" dirty="0">
              <a:solidFill>
                <a:schemeClr val="tx1">
                  <a:lumMod val="95000"/>
                  <a:lumOff val="5000"/>
                </a:schemeClr>
              </a:solidFill>
            </a:endParaRPr>
          </a:p>
          <a:p>
            <a:r>
              <a:rPr lang="ja-JP" altLang="en-US" sz="1600" b="1" dirty="0">
                <a:solidFill>
                  <a:schemeClr val="tx1">
                    <a:lumMod val="95000"/>
                    <a:lumOff val="5000"/>
                  </a:schemeClr>
                </a:solidFill>
              </a:rPr>
              <a:t>・不精　・勤勉じゃない</a:t>
            </a:r>
            <a:endParaRPr kumimoji="1" lang="ja-JP" altLang="en-US" sz="1600" b="1" dirty="0">
              <a:solidFill>
                <a:schemeClr val="tx1">
                  <a:lumMod val="95000"/>
                  <a:lumOff val="5000"/>
                </a:schemeClr>
              </a:solidFill>
            </a:endParaRPr>
          </a:p>
        </p:txBody>
      </p:sp>
    </p:spTree>
    <p:extLst>
      <p:ext uri="{BB962C8B-B14F-4D97-AF65-F5344CB8AC3E}">
        <p14:creationId xmlns:p14="http://schemas.microsoft.com/office/powerpoint/2010/main" val="1457263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arn(inVertical)">
                                      <p:cBhvr>
                                        <p:cTn id="35" dur="500"/>
                                        <p:tgtEl>
                                          <p:spTgt spid="13"/>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arn(inVertical)">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0" grpId="0" animBg="1"/>
      <p:bldP spid="13" grpId="0" animBg="1"/>
      <p:bldP spid="18" grpId="0" animBg="1"/>
      <p:bldP spid="19" grpId="0" animBg="1"/>
      <p:bldP spid="20" grpId="0" animBg="1"/>
      <p:bldP spid="22" grpId="0" animBg="1"/>
      <p:bldP spid="24" grpId="0" animBg="1"/>
      <p:bldP spid="25" grpId="0" animBg="1"/>
      <p:bldP spid="3" grpId="0" animBg="1"/>
      <p:bldP spid="26" grpId="0" animBg="1"/>
      <p:bldP spid="7" grpId="0" animBg="1"/>
      <p:bldP spid="27"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4923</TotalTime>
  <Words>2232</Words>
  <Application>Microsoft Office PowerPoint</Application>
  <PresentationFormat>ワイド画面</PresentationFormat>
  <Paragraphs>372</Paragraphs>
  <Slides>22</Slides>
  <Notes>22</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22</vt:i4>
      </vt:variant>
    </vt:vector>
  </HeadingPairs>
  <TitlesOfParts>
    <vt:vector size="26" baseType="lpstr">
      <vt:lpstr>游ゴシック</vt:lpstr>
      <vt:lpstr>游ゴシック Light</vt:lpstr>
      <vt:lpstr>Arial</vt:lpstr>
      <vt:lpstr>Office テーマ</vt:lpstr>
      <vt:lpstr>相対的分析から捉える陰キャラ  －彼らがネガティブな評価をされる要因とは何か－</vt:lpstr>
      <vt:lpstr>目次</vt:lpstr>
      <vt:lpstr>研究動機</vt:lpstr>
      <vt:lpstr>質問紙調査Ⅰ</vt:lpstr>
      <vt:lpstr>質問内容（調査Ⅰ：性格的側面）</vt:lpstr>
      <vt:lpstr>PowerPoint プレゼンテーション</vt:lpstr>
      <vt:lpstr>質問紙調査Ⅰ（続き）</vt:lpstr>
      <vt:lpstr>キャラ自認による印象差　～性格～（評価対象：陰キャラ）</vt:lpstr>
      <vt:lpstr>キャラ自認による印象差　～性格～（評価対象：陽キャラ）</vt:lpstr>
      <vt:lpstr>考察（質問紙調査Ⅰ：性格的側面）</vt:lpstr>
      <vt:lpstr>PowerPoint プレゼンテーション</vt:lpstr>
      <vt:lpstr>質問内容（調査Ⅱ ：性格以外の側面）</vt:lpstr>
      <vt:lpstr>  因子分析結果（一般化された最小二乗法、プロマックス回転）</vt:lpstr>
      <vt:lpstr>キャラ自認による印象差　～性格以外～（評価対象：陰キャラ）</vt:lpstr>
      <vt:lpstr>キャラ自認による印象差　～性格以外～（評価対象：陽キャラ）</vt:lpstr>
      <vt:lpstr>考察（質問紙調査Ⅱ：性格以外の側面）</vt:lpstr>
      <vt:lpstr>グループディスカッション</vt:lpstr>
      <vt:lpstr>「なぜ陰キャラにはネガティブな見方や 　評価が横行しがちなのか」</vt:lpstr>
      <vt:lpstr>「なぜ陰キャラにはネガティブな見方や 　評価が横行しがちなのか」</vt:lpstr>
      <vt:lpstr>PowerPoint プレゼンテーション</vt:lpstr>
      <vt:lpstr>本研究のまとめ（ポイント）</vt:lpstr>
      <vt:lpstr>ご清聴ありがとうございました。</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陰キャ</dc:title>
  <dc:creator>PAC-15</dc:creator>
  <cp:lastModifiedBy>Yamaguchi Kurumi</cp:lastModifiedBy>
  <cp:revision>249</cp:revision>
  <cp:lastPrinted>2020-01-20T02:19:48Z</cp:lastPrinted>
  <dcterms:created xsi:type="dcterms:W3CDTF">2019-09-27T08:21:37Z</dcterms:created>
  <dcterms:modified xsi:type="dcterms:W3CDTF">2020-03-17T09:07:44Z</dcterms:modified>
</cp:coreProperties>
</file>